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9" r:id="rId1"/>
    <p:sldMasterId id="2147483713" r:id="rId2"/>
  </p:sldMasterIdLst>
  <p:notesMasterIdLst>
    <p:notesMasterId r:id="rId78"/>
  </p:notesMasterIdLst>
  <p:handoutMasterIdLst>
    <p:handoutMasterId r:id="rId79"/>
  </p:handoutMasterIdLst>
  <p:sldIdLst>
    <p:sldId id="1341" r:id="rId3"/>
    <p:sldId id="1342" r:id="rId4"/>
    <p:sldId id="1343" r:id="rId5"/>
    <p:sldId id="1344" r:id="rId6"/>
    <p:sldId id="1345" r:id="rId7"/>
    <p:sldId id="1346" r:id="rId8"/>
    <p:sldId id="1347" r:id="rId9"/>
    <p:sldId id="1348" r:id="rId10"/>
    <p:sldId id="1349" r:id="rId11"/>
    <p:sldId id="1351" r:id="rId12"/>
    <p:sldId id="1352" r:id="rId13"/>
    <p:sldId id="1353" r:id="rId14"/>
    <p:sldId id="1354" r:id="rId15"/>
    <p:sldId id="1355" r:id="rId16"/>
    <p:sldId id="1356" r:id="rId17"/>
    <p:sldId id="1359" r:id="rId18"/>
    <p:sldId id="1360" r:id="rId19"/>
    <p:sldId id="1361" r:id="rId20"/>
    <p:sldId id="1362" r:id="rId21"/>
    <p:sldId id="1363" r:id="rId22"/>
    <p:sldId id="1364" r:id="rId23"/>
    <p:sldId id="1414" r:id="rId24"/>
    <p:sldId id="1415" r:id="rId25"/>
    <p:sldId id="1416" r:id="rId26"/>
    <p:sldId id="1431" r:id="rId27"/>
    <p:sldId id="1417" r:id="rId28"/>
    <p:sldId id="1418" r:id="rId29"/>
    <p:sldId id="1419" r:id="rId30"/>
    <p:sldId id="1420" r:id="rId31"/>
    <p:sldId id="1421" r:id="rId32"/>
    <p:sldId id="1422" r:id="rId33"/>
    <p:sldId id="1423" r:id="rId34"/>
    <p:sldId id="1365" r:id="rId35"/>
    <p:sldId id="1366" r:id="rId36"/>
    <p:sldId id="1367" r:id="rId37"/>
    <p:sldId id="1368" r:id="rId38"/>
    <p:sldId id="1370" r:id="rId39"/>
    <p:sldId id="1374" r:id="rId40"/>
    <p:sldId id="1375" r:id="rId41"/>
    <p:sldId id="1376" r:id="rId42"/>
    <p:sldId id="1377" r:id="rId43"/>
    <p:sldId id="1378" r:id="rId44"/>
    <p:sldId id="1379" r:id="rId45"/>
    <p:sldId id="1380" r:id="rId46"/>
    <p:sldId id="1381" r:id="rId47"/>
    <p:sldId id="1432" r:id="rId48"/>
    <p:sldId id="1382" r:id="rId49"/>
    <p:sldId id="1383" r:id="rId50"/>
    <p:sldId id="1384" r:id="rId51"/>
    <p:sldId id="1386" r:id="rId52"/>
    <p:sldId id="1387" r:id="rId53"/>
    <p:sldId id="1388" r:id="rId54"/>
    <p:sldId id="1389" r:id="rId55"/>
    <p:sldId id="1395" r:id="rId56"/>
    <p:sldId id="1396" r:id="rId57"/>
    <p:sldId id="1397" r:id="rId58"/>
    <p:sldId id="1398" r:id="rId59"/>
    <p:sldId id="1399" r:id="rId60"/>
    <p:sldId id="1410" r:id="rId61"/>
    <p:sldId id="1411" r:id="rId62"/>
    <p:sldId id="1412" r:id="rId63"/>
    <p:sldId id="1413" r:id="rId64"/>
    <p:sldId id="1433" r:id="rId65"/>
    <p:sldId id="1434" r:id="rId66"/>
    <p:sldId id="1425" r:id="rId67"/>
    <p:sldId id="1426" r:id="rId68"/>
    <p:sldId id="1427" r:id="rId69"/>
    <p:sldId id="1428" r:id="rId70"/>
    <p:sldId id="1429" r:id="rId71"/>
    <p:sldId id="1430" r:id="rId72"/>
    <p:sldId id="1435" r:id="rId73"/>
    <p:sldId id="1436" r:id="rId74"/>
    <p:sldId id="1437" r:id="rId75"/>
    <p:sldId id="1438" r:id="rId76"/>
    <p:sldId id="1439" r:id="rId77"/>
  </p:sldIdLst>
  <p:sldSz cx="9144000" cy="6858000" type="screen4x3"/>
  <p:notesSz cx="9144000" cy="6858000"/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黑体" pitchFamily="2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黑体" pitchFamily="2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黑体" pitchFamily="2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黑体" pitchFamily="2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黑体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黑体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黑体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黑体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黑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3984"/>
    <a:srgbClr val="132584"/>
    <a:srgbClr val="00FF00"/>
    <a:srgbClr val="12357C"/>
    <a:srgbClr val="FFFF00"/>
    <a:srgbClr val="93052E"/>
    <a:srgbClr val="DDDDDD"/>
    <a:srgbClr val="9227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14" autoAdjust="0"/>
    <p:restoredTop sz="97168" autoAdjust="0"/>
  </p:normalViewPr>
  <p:slideViewPr>
    <p:cSldViewPr snapToObjects="1">
      <p:cViewPr varScale="1">
        <p:scale>
          <a:sx n="114" d="100"/>
          <a:sy n="114" d="100"/>
        </p:scale>
        <p:origin x="928" y="72"/>
      </p:cViewPr>
      <p:guideLst>
        <p:guide orient="horz" pos="235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570"/>
    </p:cViewPr>
  </p:sorterViewPr>
  <p:notesViewPr>
    <p:cSldViewPr snapToObjects="1">
      <p:cViewPr varScale="1">
        <p:scale>
          <a:sx n="75" d="100"/>
          <a:sy n="75" d="100"/>
        </p:scale>
        <p:origin x="-912" y="-96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57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57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03660257-0405-4B46-8A92-ED99DE2B10C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86515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58EA9DD0-8206-4FA9-8823-4E77461E151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183866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26C1EB92-A9DA-4FFB-B576-3A66352C70B5}" type="slidenum">
              <a:rPr lang="en-US" altLang="zh-CN" sz="1200">
                <a:ea typeface="宋体" panose="02010600030101010101" pitchFamily="2" charset="-122"/>
              </a:rPr>
              <a:pPr algn="r"/>
              <a:t>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15109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51293E65-1A04-4AB4-9AFA-67179585F142}" type="slidenum">
              <a:rPr lang="en-US" altLang="zh-CN" sz="1200">
                <a:ea typeface="宋体" panose="02010600030101010101" pitchFamily="2" charset="-122"/>
              </a:rPr>
              <a:pPr algn="r"/>
              <a:t>14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46827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51293E65-1A04-4AB4-9AFA-67179585F142}" type="slidenum">
              <a:rPr lang="en-US" altLang="zh-CN" sz="1200">
                <a:ea typeface="宋体" panose="02010600030101010101" pitchFamily="2" charset="-122"/>
              </a:rPr>
              <a:pPr algn="r"/>
              <a:t>15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03456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51293E65-1A04-4AB4-9AFA-67179585F142}" type="slidenum">
              <a:rPr lang="en-US" altLang="zh-CN" sz="1200">
                <a:ea typeface="宋体" panose="02010600030101010101" pitchFamily="2" charset="-122"/>
              </a:rPr>
              <a:pPr algn="r"/>
              <a:t>16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407364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51293E65-1A04-4AB4-9AFA-67179585F142}" type="slidenum">
              <a:rPr lang="en-US" altLang="zh-CN" sz="1200">
                <a:ea typeface="宋体" panose="02010600030101010101" pitchFamily="2" charset="-122"/>
              </a:rPr>
              <a:pPr algn="r"/>
              <a:t>17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47584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26C1EB92-A9DA-4FFB-B576-3A66352C70B5}" type="slidenum">
              <a:rPr lang="en-US" altLang="zh-CN" sz="1200">
                <a:ea typeface="宋体" panose="02010600030101010101" pitchFamily="2" charset="-122"/>
              </a:rPr>
              <a:pPr algn="r"/>
              <a:t>33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25244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flags say what kind of segment it is,</a:t>
            </a:r>
            <a:r>
              <a:rPr lang="en-US" baseline="0" dirty="0"/>
              <a:t> e.g., SYN for a connection establishment (synchronize) segment. The ack. number is a cumulative acknowledgement that means all data up to that number has been received. </a:t>
            </a:r>
            <a:r>
              <a:rPr lang="en-US" dirty="0"/>
              <a:t>After the fixed part can come options.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72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51293E65-1A04-4AB4-9AFA-67179585F142}" type="slidenum">
              <a:rPr lang="en-US" altLang="zh-CN" sz="1200">
                <a:ea typeface="宋体" panose="02010600030101010101" pitchFamily="2" charset="-122"/>
              </a:rPr>
              <a:pPr algn="r"/>
              <a:t>37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340792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51293E65-1A04-4AB4-9AFA-67179585F142}" type="slidenum">
              <a:rPr lang="en-US" altLang="zh-CN" sz="1200">
                <a:ea typeface="宋体" panose="02010600030101010101" pitchFamily="2" charset="-122"/>
              </a:rPr>
              <a:pPr algn="r"/>
              <a:t>38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2052769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51293E65-1A04-4AB4-9AFA-67179585F142}" type="slidenum">
              <a:rPr lang="en-US" altLang="zh-CN" sz="1200">
                <a:ea typeface="宋体" panose="02010600030101010101" pitchFamily="2" charset="-122"/>
              </a:rPr>
              <a:pPr algn="r"/>
              <a:t>39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000071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51293E65-1A04-4AB4-9AFA-67179585F142}" type="slidenum">
              <a:rPr lang="en-US" altLang="zh-CN" sz="1200">
                <a:ea typeface="宋体" panose="02010600030101010101" pitchFamily="2" charset="-122"/>
              </a:rPr>
              <a:pPr algn="r"/>
              <a:t>40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08052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51293E65-1A04-4AB4-9AFA-67179585F142}" type="slidenum">
              <a:rPr lang="en-US" altLang="zh-CN" sz="1200">
                <a:ea typeface="宋体" panose="02010600030101010101" pitchFamily="2" charset="-122"/>
              </a:rPr>
              <a:pPr algn="r"/>
              <a:t>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866842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51293E65-1A04-4AB4-9AFA-67179585F142}" type="slidenum">
              <a:rPr lang="en-US" altLang="zh-CN" sz="1200">
                <a:ea typeface="宋体" panose="02010600030101010101" pitchFamily="2" charset="-122"/>
              </a:rPr>
              <a:pPr algn="r"/>
              <a:t>41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650748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51293E65-1A04-4AB4-9AFA-67179585F142}" type="slidenum">
              <a:rPr lang="en-US" altLang="zh-CN" sz="1200">
                <a:ea typeface="宋体" panose="02010600030101010101" pitchFamily="2" charset="-122"/>
              </a:rPr>
              <a:pPr algn="r"/>
              <a:t>42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641391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51293E65-1A04-4AB4-9AFA-67179585F142}" type="slidenum">
              <a:rPr lang="en-US" altLang="zh-CN" sz="1200">
                <a:ea typeface="宋体" panose="02010600030101010101" pitchFamily="2" charset="-122"/>
              </a:rPr>
              <a:pPr algn="r"/>
              <a:t>43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7246500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51293E65-1A04-4AB4-9AFA-67179585F142}" type="slidenum">
              <a:rPr lang="en-US" altLang="zh-CN" sz="1200">
                <a:ea typeface="宋体" panose="02010600030101010101" pitchFamily="2" charset="-122"/>
              </a:rPr>
              <a:pPr algn="r"/>
              <a:t>44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96785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51293E65-1A04-4AB4-9AFA-67179585F142}" type="slidenum">
              <a:rPr lang="en-US" altLang="zh-CN" sz="1200">
                <a:ea typeface="宋体" panose="02010600030101010101" pitchFamily="2" charset="-122"/>
              </a:rPr>
              <a:pPr algn="r"/>
              <a:t>45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0502498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51293E65-1A04-4AB4-9AFA-67179585F142}" type="slidenum">
              <a:rPr lang="en-US" altLang="zh-CN" sz="1200">
                <a:ea typeface="宋体" panose="02010600030101010101" pitchFamily="2" charset="-122"/>
              </a:rPr>
              <a:pPr algn="r"/>
              <a:t>47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332154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51293E65-1A04-4AB4-9AFA-67179585F142}" type="slidenum">
              <a:rPr lang="en-US" altLang="zh-CN" sz="1200">
                <a:ea typeface="宋体" panose="02010600030101010101" pitchFamily="2" charset="-122"/>
              </a:rPr>
              <a:pPr algn="r"/>
              <a:t>48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390605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51293E65-1A04-4AB4-9AFA-67179585F142}" type="slidenum">
              <a:rPr lang="en-US" altLang="zh-CN" sz="1200">
                <a:ea typeface="宋体" panose="02010600030101010101" pitchFamily="2" charset="-122"/>
              </a:rPr>
              <a:pPr algn="r"/>
              <a:t>49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175681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51293E65-1A04-4AB4-9AFA-67179585F142}" type="slidenum">
              <a:rPr lang="en-US" altLang="zh-CN" sz="1200">
                <a:ea typeface="宋体" panose="02010600030101010101" pitchFamily="2" charset="-122"/>
              </a:rPr>
              <a:pPr algn="r"/>
              <a:t>50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2869478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51293E65-1A04-4AB4-9AFA-67179585F142}" type="slidenum">
              <a:rPr lang="en-US" altLang="zh-CN" sz="1200">
                <a:ea typeface="宋体" panose="02010600030101010101" pitchFamily="2" charset="-122"/>
              </a:rPr>
              <a:pPr algn="r"/>
              <a:t>51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9622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51293E65-1A04-4AB4-9AFA-67179585F142}" type="slidenum">
              <a:rPr lang="en-US" altLang="zh-CN" sz="1200">
                <a:ea typeface="宋体" panose="02010600030101010101" pitchFamily="2" charset="-122"/>
              </a:rPr>
              <a:pPr algn="r"/>
              <a:t>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477687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51293E65-1A04-4AB4-9AFA-67179585F142}" type="slidenum">
              <a:rPr lang="en-US" altLang="zh-CN" sz="1200">
                <a:ea typeface="宋体" panose="02010600030101010101" pitchFamily="2" charset="-122"/>
              </a:rPr>
              <a:pPr algn="r"/>
              <a:t>52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323660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51293E65-1A04-4AB4-9AFA-67179585F142}" type="slidenum">
              <a:rPr lang="en-US" altLang="zh-CN" sz="1200">
                <a:ea typeface="宋体" panose="02010600030101010101" pitchFamily="2" charset="-122"/>
              </a:rPr>
              <a:pPr algn="r"/>
              <a:t>53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4454979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51293E65-1A04-4AB4-9AFA-67179585F142}" type="slidenum">
              <a:rPr lang="en-US" altLang="zh-CN" sz="1200">
                <a:ea typeface="宋体" panose="02010600030101010101" pitchFamily="2" charset="-122"/>
              </a:rPr>
              <a:pPr algn="r"/>
              <a:t>54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706268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51293E65-1A04-4AB4-9AFA-67179585F142}" type="slidenum">
              <a:rPr lang="en-US" altLang="zh-CN" sz="1200">
                <a:ea typeface="宋体" panose="02010600030101010101" pitchFamily="2" charset="-122"/>
              </a:rPr>
              <a:pPr algn="r"/>
              <a:t>55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702007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51293E65-1A04-4AB4-9AFA-67179585F142}" type="slidenum">
              <a:rPr lang="en-US" altLang="zh-CN" sz="1200">
                <a:ea typeface="宋体" panose="02010600030101010101" pitchFamily="2" charset="-122"/>
              </a:rPr>
              <a:pPr algn="r"/>
              <a:t>56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602503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51293E65-1A04-4AB4-9AFA-67179585F142}" type="slidenum">
              <a:rPr lang="en-US" altLang="zh-CN" sz="1200">
                <a:ea typeface="宋体" panose="02010600030101010101" pitchFamily="2" charset="-122"/>
              </a:rPr>
              <a:pPr algn="r"/>
              <a:t>57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653794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51293E65-1A04-4AB4-9AFA-67179585F142}" type="slidenum">
              <a:rPr lang="en-US" altLang="zh-CN" sz="1200">
                <a:ea typeface="宋体" panose="02010600030101010101" pitchFamily="2" charset="-122"/>
              </a:rPr>
              <a:pPr algn="r"/>
              <a:t>58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12391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51293E65-1A04-4AB4-9AFA-67179585F142}" type="slidenum">
              <a:rPr lang="en-US" altLang="zh-CN" sz="1200">
                <a:ea typeface="宋体" panose="02010600030101010101" pitchFamily="2" charset="-122"/>
              </a:rPr>
              <a:pPr algn="r"/>
              <a:t>4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3553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51293E65-1A04-4AB4-9AFA-67179585F142}" type="slidenum">
              <a:rPr lang="en-US" altLang="zh-CN" sz="1200">
                <a:ea typeface="宋体" panose="02010600030101010101" pitchFamily="2" charset="-122"/>
              </a:rPr>
              <a:pPr algn="r"/>
              <a:t>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04590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51293E65-1A04-4AB4-9AFA-67179585F142}" type="slidenum">
              <a:rPr lang="en-US" altLang="zh-CN" sz="1200">
                <a:ea typeface="宋体" panose="02010600030101010101" pitchFamily="2" charset="-122"/>
              </a:rPr>
              <a:pPr algn="r"/>
              <a:t>6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43862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26C1EB92-A9DA-4FFB-B576-3A66352C70B5}" type="slidenum">
              <a:rPr lang="en-US" altLang="zh-CN" sz="1200">
                <a:ea typeface="宋体" panose="02010600030101010101" pitchFamily="2" charset="-122"/>
              </a:rPr>
              <a:pPr algn="r"/>
              <a:t>9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48798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MSL</a:t>
            </a:r>
            <a:r>
              <a:rPr lang="en-US" baseline="0" dirty="0"/>
              <a:t> of 2 minutes is just an engineering bound that is conservative (and probably too high these days). Twice the MSL is used to ensure that neither a packet nor an acknowledgment for the packet can still be in the network.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153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26C1EB92-A9DA-4FFB-B576-3A66352C70B5}" type="slidenum">
              <a:rPr lang="en-US" altLang="zh-CN" sz="1200">
                <a:ea typeface="宋体" panose="02010600030101010101" pitchFamily="2" charset="-122"/>
              </a:rPr>
              <a:pPr algn="r"/>
              <a:t>13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49516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7" descr="北方交通大学—世纪钟（校钟）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48338" y="179388"/>
            <a:ext cx="842962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8" descr="北方交通大学—思源楼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7429500" y="184150"/>
            <a:ext cx="9525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9" descr="09525834336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91300" y="179388"/>
            <a:ext cx="838200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1" descr="19楼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8382000" y="184150"/>
            <a:ext cx="7620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2" descr="20055131012136649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auto">
          <a:xfrm>
            <a:off x="4867275" y="184150"/>
            <a:ext cx="881063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53" name="Rectangle 9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tIns="45720" anchor="ctr"/>
          <a:lstStyle>
            <a:lvl1pPr>
              <a:defRPr sz="4400"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57354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57638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pic>
        <p:nvPicPr>
          <p:cNvPr id="10" name="Picture 5" descr="C:\Documents and Settings\Administrator\桌面\QQ截图20121206081538.jpg"/>
          <p:cNvPicPr>
            <a:picLocks noChangeAspect="1" noChangeArrowheads="1"/>
          </p:cNvPicPr>
          <p:nvPr userDrawn="1"/>
        </p:nvPicPr>
        <p:blipFill>
          <a:blip r:embed="rId8"/>
          <a:srcRect/>
          <a:stretch>
            <a:fillRect/>
          </a:stretch>
        </p:blipFill>
        <p:spPr bwMode="auto">
          <a:xfrm>
            <a:off x="152400" y="141288"/>
            <a:ext cx="2514600" cy="906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81825" y="152400"/>
            <a:ext cx="2162175" cy="61817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90538" y="152400"/>
            <a:ext cx="6338887" cy="61817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BC2B44-62C9-4F53-89AC-EDE20D48CB1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321631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11188" y="115888"/>
            <a:ext cx="8075612" cy="62087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228600" y="6477000"/>
            <a:ext cx="2613025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www.themegallery.com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5943600" y="6477000"/>
            <a:ext cx="30480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Company Logo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3276600" y="6477000"/>
            <a:ext cx="21336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A8DD88-0F99-4A92-AF93-FFE816360FFF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110994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88EB6-7C2D-402B-84B1-AF35443F3FB3}" type="datetimeFigureOut">
              <a:rPr lang="zh-CN" altLang="en-US" smtClean="0"/>
              <a:t>2022/1/3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DD5A1-935B-47C6-AA23-AD1F0973405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27" descr="北方交通大学—世纪钟（校钟）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48338" y="179388"/>
            <a:ext cx="842962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8" descr="北方交通大学—思源楼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429500" y="184150"/>
            <a:ext cx="9525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9" descr="09525834336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91300" y="179388"/>
            <a:ext cx="838200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1" descr="19楼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8382000" y="184150"/>
            <a:ext cx="7620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2" descr="20055131012136649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4867275" y="184150"/>
            <a:ext cx="881063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5" descr="C:\Documents and Settings\Administrator\桌面\QQ截图20121206081538.jpg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auto">
          <a:xfrm>
            <a:off x="152400" y="141288"/>
            <a:ext cx="2514600" cy="906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88EB6-7C2D-402B-84B1-AF35443F3FB3}" type="datetimeFigureOut">
              <a:rPr lang="zh-CN" altLang="en-US" smtClean="0"/>
              <a:t>2022/1/3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DD5A1-935B-47C6-AA23-AD1F097340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88EB6-7C2D-402B-84B1-AF35443F3FB3}" type="datetimeFigureOut">
              <a:rPr lang="zh-CN" altLang="en-US" smtClean="0"/>
              <a:t>2022/1/3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DD5A1-935B-47C6-AA23-AD1F097340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88EB6-7C2D-402B-84B1-AF35443F3FB3}" type="datetimeFigureOut">
              <a:rPr lang="zh-CN" altLang="en-US" smtClean="0"/>
              <a:t>2022/1/3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DD5A1-935B-47C6-AA23-AD1F097340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88EB6-7C2D-402B-84B1-AF35443F3FB3}" type="datetimeFigureOut">
              <a:rPr lang="zh-CN" altLang="en-US" smtClean="0"/>
              <a:t>2022/1/3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DD5A1-935B-47C6-AA23-AD1F097340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88EB6-7C2D-402B-84B1-AF35443F3FB3}" type="datetimeFigureOut">
              <a:rPr lang="zh-CN" altLang="en-US" smtClean="0"/>
              <a:t>2022/1/3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DD5A1-935B-47C6-AA23-AD1F097340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88EB6-7C2D-402B-84B1-AF35443F3FB3}" type="datetimeFigureOut">
              <a:rPr lang="zh-CN" altLang="en-US" smtClean="0"/>
              <a:t>2022/1/3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DD5A1-935B-47C6-AA23-AD1F0973405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Picture 5" descr="C:\Documents and Settings\Administrator\桌面\QQ截图20121206081538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52400" y="71414"/>
            <a:ext cx="2514600" cy="906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88EB6-7C2D-402B-84B1-AF35443F3FB3}" type="datetimeFigureOut">
              <a:rPr lang="zh-CN" altLang="en-US" smtClean="0"/>
              <a:t>2022/1/3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DD5A1-935B-47C6-AA23-AD1F097340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88EB6-7C2D-402B-84B1-AF35443F3FB3}" type="datetimeFigureOut">
              <a:rPr lang="zh-CN" altLang="en-US" smtClean="0"/>
              <a:t>2022/1/3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DD5A1-935B-47C6-AA23-AD1F097340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88EB6-7C2D-402B-84B1-AF35443F3FB3}" type="datetimeFigureOut">
              <a:rPr lang="zh-CN" altLang="en-US" smtClean="0"/>
              <a:t>2022/1/3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DD5A1-935B-47C6-AA23-AD1F097340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88EB6-7C2D-402B-84B1-AF35443F3FB3}" type="datetimeFigureOut">
              <a:rPr lang="zh-CN" altLang="en-US" smtClean="0"/>
              <a:t>2022/1/3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DD5A1-935B-47C6-AA23-AD1F097340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800"/>
            </a:lvl1pPr>
          </a:lstStyle>
          <a:p>
            <a:pPr>
              <a:defRPr/>
            </a:pPr>
            <a:r>
              <a:rPr lang="en-US"/>
              <a:t>CN5E by Tanenbaum &amp; Wetherall, © Pearson Education-Prentice Hall and D. Wetherall, 2011</a:t>
            </a:r>
            <a:endParaRPr lang="en-US" i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914399" y="1610713"/>
            <a:ext cx="7790214" cy="4600081"/>
          </a:xfrm>
          <a:prstGeom prst="rect">
            <a:avLst/>
          </a:prstGeom>
        </p:spPr>
        <p:txBody>
          <a:bodyPr/>
          <a:lstStyle>
            <a:lvl1pPr>
              <a:buFont typeface="Arial" pitchFamily="34" charset="0"/>
              <a:buNone/>
              <a:defRPr/>
            </a:lvl1pPr>
            <a:lvl2pPr>
              <a:buClr>
                <a:srgbClr val="0000FF"/>
              </a:buClr>
              <a:defRPr/>
            </a:lvl2pPr>
            <a:lvl3pPr>
              <a:buClr>
                <a:srgbClr val="0000FF"/>
              </a:buClr>
              <a:defRPr/>
            </a:lvl3pPr>
            <a:lvl4pPr>
              <a:buClr>
                <a:srgbClr val="0000FF"/>
              </a:buClr>
              <a:defRPr/>
            </a:lvl4pPr>
            <a:lvl5pPr>
              <a:buClr>
                <a:srgbClr val="0000FF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3652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CN5E by Tanenbaum &amp; Wetherall, © Pearson Education-Prentice Hall and D. Wetherall, 2011</a:t>
            </a:r>
            <a:endParaRPr lang="en-US" i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114800" cy="4867275"/>
          </a:xfrm>
          <a:prstGeom prst="rect">
            <a:avLst/>
          </a:prstGeom>
        </p:spPr>
        <p:txBody>
          <a:bodyPr/>
          <a:lstStyle>
            <a:lvl1pPr>
              <a:buClr>
                <a:srgbClr val="0000FF"/>
              </a:buClr>
              <a:buFont typeface="Arial" pitchFamily="34" charset="0"/>
              <a:buNone/>
              <a:defRPr/>
            </a:lvl1pPr>
            <a:lvl2pPr>
              <a:buClr>
                <a:srgbClr val="0000FF"/>
              </a:buClr>
              <a:defRPr/>
            </a:lvl2pPr>
            <a:lvl3pPr>
              <a:buClr>
                <a:srgbClr val="0000FF"/>
              </a:buClr>
              <a:defRPr/>
            </a:lvl3pPr>
            <a:lvl4pPr>
              <a:buClr>
                <a:srgbClr val="0000FF"/>
              </a:buClr>
              <a:defRPr/>
            </a:lvl4pPr>
            <a:lvl5pPr>
              <a:buClr>
                <a:srgbClr val="0000FF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5057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90538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1538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C:\Documents and Settings\Administrator\桌面\QQ截图20121206081538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52400" y="71414"/>
            <a:ext cx="2514600" cy="906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2" descr="badgebg"/>
          <p:cNvPicPr>
            <a:picLocks noChangeAspect="1" noChangeArrowheads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1279525" y="1131888"/>
            <a:ext cx="7092950" cy="5373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2"/>
          <p:cNvSpPr>
            <a:spLocks noChangeArrowheads="1"/>
          </p:cNvSpPr>
          <p:nvPr/>
        </p:nvSpPr>
        <p:spPr bwMode="auto">
          <a:xfrm>
            <a:off x="287338" y="9906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 w="1905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8" name="Rectangle 3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 w="1905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438400" y="152400"/>
            <a:ext cx="6705600" cy="838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30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0538" y="1268413"/>
            <a:ext cx="8229600" cy="5065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7" r:id="rId12"/>
    <p:sldLayoutId id="2147483698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7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itchFamily="2" charset="-122"/>
        </a:defRPr>
      </a:lvl3pPr>
      <a:lvl4pPr marL="1730375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138363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95563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3052763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509963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967163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88EB6-7C2D-402B-84B1-AF35443F3FB3}" type="datetimeFigureOut">
              <a:rPr lang="zh-CN" altLang="en-US" smtClean="0"/>
              <a:t>2022/1/3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DD5A1-935B-47C6-AA23-AD1F0973405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12" descr="badgebg"/>
          <p:cNvPicPr>
            <a:picLocks noChangeAspect="1" noChangeArrowheads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1279525" y="1131888"/>
            <a:ext cx="7092950" cy="5373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2.bin"/><Relationship Id="rId4" Type="http://schemas.openxmlformats.org/officeDocument/2006/relationships/image" Target="../media/image55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4.bin"/><Relationship Id="rId4" Type="http://schemas.openxmlformats.org/officeDocument/2006/relationships/image" Target="../media/image55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oleObject6.bin"/><Relationship Id="rId4" Type="http://schemas.openxmlformats.org/officeDocument/2006/relationships/image" Target="../media/image55.w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oleObject8.bin"/><Relationship Id="rId4" Type="http://schemas.openxmlformats.org/officeDocument/2006/relationships/image" Target="../media/image55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5" Type="http://schemas.openxmlformats.org/officeDocument/2006/relationships/oleObject" Target="../embeddings/oleObject10.bin"/><Relationship Id="rId4" Type="http://schemas.openxmlformats.org/officeDocument/2006/relationships/image" Target="../media/image55.w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19200" y="2298918"/>
            <a:ext cx="6629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 algn="l"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C00000"/>
                </a:solidFill>
                <a:latin typeface="Cambria" panose="02040503050406030204" pitchFamily="18" charset="0"/>
              </a:rPr>
              <a:t>Transport Service</a:t>
            </a:r>
          </a:p>
          <a:p>
            <a:pPr marL="914400" lvl="1" indent="-457200" algn="l"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12357C"/>
                </a:solidFill>
                <a:latin typeface="Cambria" panose="02040503050406030204" pitchFamily="18" charset="0"/>
              </a:rPr>
              <a:t>Elements of Transport Protocols </a:t>
            </a:r>
            <a:endParaRPr lang="en-US" altLang="zh-CN" sz="28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914400" lvl="1" indent="-457200" algn="l"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12357C"/>
                </a:solidFill>
                <a:latin typeface="Cambria" panose="02040503050406030204" pitchFamily="18" charset="0"/>
              </a:rPr>
              <a:t>Internet Protocols – UDP </a:t>
            </a:r>
          </a:p>
          <a:p>
            <a:pPr marL="914400" lvl="1" indent="-457200" algn="l"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12357C"/>
                </a:solidFill>
                <a:latin typeface="Cambria" panose="02040503050406030204" pitchFamily="18" charset="0"/>
              </a:rPr>
              <a:t>Internet Protocols – TCP</a:t>
            </a:r>
          </a:p>
          <a:p>
            <a:pPr marL="914400" lvl="1" indent="-457200" algn="l"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12357C"/>
                </a:solidFill>
                <a:latin typeface="Cambria" panose="02040503050406030204" pitchFamily="18" charset="0"/>
              </a:rPr>
              <a:t>Congestion Control</a:t>
            </a:r>
          </a:p>
          <a:p>
            <a:pPr marL="914400" lvl="1" indent="-457200" algn="l">
              <a:buFont typeface="Wingdings" panose="05000000000000000000" pitchFamily="2" charset="2"/>
              <a:buChar char="n"/>
            </a:pPr>
            <a:endParaRPr lang="en-US" altLang="zh-CN" sz="2800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543300" y="1350295"/>
            <a:ext cx="25527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132584"/>
                </a:solidFill>
                <a:latin typeface="Cambria" panose="02040503050406030204" pitchFamily="18" charset="0"/>
              </a:rPr>
              <a:t>Contents</a:t>
            </a:r>
            <a:endParaRPr lang="zh-CN" altLang="en-US" sz="32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137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590872" y="84584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132584"/>
                </a:solidFill>
                <a:latin typeface="Cambria" panose="02040503050406030204" pitchFamily="18" charset="0"/>
              </a:rPr>
              <a:t>Connection Establishment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1997271"/>
            <a:ext cx="8496944" cy="460008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32584"/>
                </a:solidFill>
                <a:latin typeface="Cambria" panose="02040503050406030204" pitchFamily="18" charset="0"/>
              </a:rPr>
              <a:t>Key problem is to ensure reliability even though packets may be </a:t>
            </a:r>
            <a:r>
              <a:rPr lang="en-US" sz="2800" dirty="0">
                <a:solidFill>
                  <a:srgbClr val="FF0000"/>
                </a:solidFill>
                <a:latin typeface="Cambria" panose="02040503050406030204" pitchFamily="18" charset="0"/>
              </a:rPr>
              <a:t>lost, corrupted, </a:t>
            </a:r>
            <a:r>
              <a:rPr lang="en-US" sz="2800" u="sng" dirty="0">
                <a:solidFill>
                  <a:srgbClr val="FF0000"/>
                </a:solidFill>
                <a:latin typeface="Cambria" panose="02040503050406030204" pitchFamily="18" charset="0"/>
              </a:rPr>
              <a:t>delayed</a:t>
            </a:r>
            <a:r>
              <a:rPr lang="en-US" sz="2800" dirty="0">
                <a:solidFill>
                  <a:srgbClr val="FF0000"/>
                </a:solidFill>
                <a:latin typeface="Cambria" panose="02040503050406030204" pitchFamily="18" charset="0"/>
              </a:rPr>
              <a:t>, and </a:t>
            </a:r>
            <a:r>
              <a:rPr lang="en-US" sz="2800" u="sng" dirty="0">
                <a:solidFill>
                  <a:srgbClr val="FF0000"/>
                </a:solidFill>
                <a:latin typeface="Cambria" panose="02040503050406030204" pitchFamily="18" charset="0"/>
              </a:rPr>
              <a:t>duplicated</a:t>
            </a:r>
          </a:p>
          <a:p>
            <a:pPr lvl="1"/>
            <a:r>
              <a:rPr lang="en-US" sz="2600" dirty="0">
                <a:latin typeface="Cambria" panose="02040503050406030204" pitchFamily="18" charset="0"/>
              </a:rPr>
              <a:t>Don’t treat an old or duplicate packet as new</a:t>
            </a:r>
          </a:p>
          <a:p>
            <a:pPr lvl="1"/>
            <a:r>
              <a:rPr lang="en-US" sz="2600" dirty="0">
                <a:latin typeface="Cambria" panose="02040503050406030204" pitchFamily="18" charset="0"/>
              </a:rPr>
              <a:t>(Use ARQ and checksums for loss/corruption)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32584"/>
                </a:solidFill>
                <a:latin typeface="Cambria" panose="02040503050406030204" pitchFamily="18" charset="0"/>
              </a:rPr>
              <a:t>Approach:</a:t>
            </a:r>
          </a:p>
          <a:p>
            <a:pPr lvl="1"/>
            <a:r>
              <a:rPr lang="en-US" sz="2600" dirty="0">
                <a:latin typeface="Cambria" panose="02040503050406030204" pitchFamily="18" charset="0"/>
              </a:rPr>
              <a:t>Don’t reuse sequence numbers within twice the MSL (Maximum Segment Lifetime) of 2T=240 </a:t>
            </a:r>
            <a:r>
              <a:rPr lang="en-US" sz="2600" dirty="0" err="1">
                <a:latin typeface="Cambria" panose="02040503050406030204" pitchFamily="18" charset="0"/>
              </a:rPr>
              <a:t>secs</a:t>
            </a:r>
            <a:endParaRPr lang="en-US" sz="2600" dirty="0">
              <a:latin typeface="Cambria" panose="02040503050406030204" pitchFamily="18" charset="0"/>
            </a:endParaRPr>
          </a:p>
          <a:p>
            <a:pPr lvl="1"/>
            <a:r>
              <a:rPr lang="en-US" sz="2600" dirty="0">
                <a:latin typeface="Cambria" panose="02040503050406030204" pitchFamily="18" charset="0"/>
              </a:rPr>
              <a:t>Three-way handshake for establishing connection </a:t>
            </a:r>
          </a:p>
          <a:p>
            <a:pPr lvl="1">
              <a:buNone/>
            </a:pPr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1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4584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132584"/>
                </a:solidFill>
                <a:latin typeface="Cambria" panose="02040503050406030204" pitchFamily="18" charset="0"/>
              </a:rPr>
              <a:t>Connection Release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179512" y="2348880"/>
            <a:ext cx="4114800" cy="348655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32584"/>
                </a:solidFill>
                <a:latin typeface="Cambria" panose="02040503050406030204" pitchFamily="18" charset="0"/>
              </a:rPr>
              <a:t>Key problem is to ensure reliability while releasing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32584"/>
                </a:solidFill>
                <a:latin typeface="Cambria" panose="02040503050406030204" pitchFamily="18" charset="0"/>
              </a:rPr>
              <a:t>Asymmetric release (when one side breaks connection) is abrupt and may lose data</a:t>
            </a:r>
          </a:p>
        </p:txBody>
      </p:sp>
      <p:pic>
        <p:nvPicPr>
          <p:cNvPr id="2867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2090638"/>
            <a:ext cx="3840162" cy="393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733071" y="472514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2BD8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9364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4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518864" y="84584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132584"/>
                </a:solidFill>
                <a:latin typeface="Cambria" panose="02040503050406030204" pitchFamily="18" charset="0"/>
              </a:rPr>
              <a:t>Error Control and Flow Control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295371" y="2069279"/>
            <a:ext cx="8381085" cy="460008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32584"/>
                </a:solidFill>
                <a:latin typeface="Cambria" panose="02040503050406030204" pitchFamily="18" charset="0"/>
              </a:rPr>
              <a:t>Foundation for error control is a sliding window (from Link layer) with checksums and retransmissions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u="sng" dirty="0">
                <a:solidFill>
                  <a:srgbClr val="132584"/>
                </a:solidFill>
                <a:latin typeface="Cambria" panose="02040503050406030204" pitchFamily="18" charset="0"/>
              </a:rPr>
              <a:t>Flow control</a:t>
            </a:r>
            <a:r>
              <a:rPr lang="en-US" sz="2800" dirty="0">
                <a:solidFill>
                  <a:srgbClr val="132584"/>
                </a:solidFill>
                <a:latin typeface="Cambria" panose="02040503050406030204" pitchFamily="18" charset="0"/>
              </a:rPr>
              <a:t> manages buffering at sender/receiver </a:t>
            </a:r>
          </a:p>
          <a:p>
            <a:pPr lvl="1"/>
            <a:r>
              <a:rPr lang="en-US" sz="2600" dirty="0">
                <a:latin typeface="Cambria" panose="02040503050406030204" pitchFamily="18" charset="0"/>
              </a:rPr>
              <a:t>Issue is that data goes to/from the network and   applications at different times</a:t>
            </a:r>
          </a:p>
          <a:p>
            <a:pPr lvl="1"/>
            <a:r>
              <a:rPr lang="en-US" sz="2600" dirty="0">
                <a:latin typeface="Cambria" panose="02040503050406030204" pitchFamily="18" charset="0"/>
              </a:rPr>
              <a:t>Window tells sender available buffering at receiver </a:t>
            </a:r>
          </a:p>
          <a:p>
            <a:pPr lvl="1"/>
            <a:r>
              <a:rPr lang="en-US" sz="2600" dirty="0">
                <a:latin typeface="Cambria" panose="02040503050406030204" pitchFamily="18" charset="0"/>
              </a:rPr>
              <a:t>Makes a variable-size sliding window</a:t>
            </a:r>
          </a:p>
        </p:txBody>
      </p:sp>
    </p:spTree>
    <p:extLst>
      <p:ext uri="{BB962C8B-B14F-4D97-AF65-F5344CB8AC3E}">
        <p14:creationId xmlns:p14="http://schemas.microsoft.com/office/powerpoint/2010/main" val="197542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19200" y="2298918"/>
            <a:ext cx="6629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 algn="l"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C00000"/>
                </a:solidFill>
                <a:latin typeface="Cambria" panose="02040503050406030204" pitchFamily="18" charset="0"/>
              </a:rPr>
              <a:t>Transport Service</a:t>
            </a:r>
          </a:p>
          <a:p>
            <a:pPr marL="914400" lvl="1" indent="-457200" algn="l"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C00000"/>
                </a:solidFill>
                <a:latin typeface="Cambria" panose="02040503050406030204" pitchFamily="18" charset="0"/>
              </a:rPr>
              <a:t>Elements of Transport Protocols </a:t>
            </a:r>
          </a:p>
          <a:p>
            <a:pPr marL="914400" lvl="1" indent="-457200" algn="l"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C00000"/>
                </a:solidFill>
                <a:latin typeface="Cambria" panose="02040503050406030204" pitchFamily="18" charset="0"/>
              </a:rPr>
              <a:t>Internet Protocols – UDP </a:t>
            </a:r>
          </a:p>
          <a:p>
            <a:pPr marL="914400" lvl="1" indent="-457200" algn="l"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12357C"/>
                </a:solidFill>
                <a:latin typeface="Cambria" panose="02040503050406030204" pitchFamily="18" charset="0"/>
              </a:rPr>
              <a:t>Internet Protocols – TCP</a:t>
            </a:r>
          </a:p>
          <a:p>
            <a:pPr marL="914400" lvl="1" indent="-457200" algn="l"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12357C"/>
                </a:solidFill>
                <a:latin typeface="Cambria" panose="02040503050406030204" pitchFamily="18" charset="0"/>
              </a:rPr>
              <a:t>Congestion Control</a:t>
            </a:r>
          </a:p>
          <a:p>
            <a:pPr marL="914400" lvl="1" indent="-457200" algn="l">
              <a:buFont typeface="Wingdings" panose="05000000000000000000" pitchFamily="2" charset="2"/>
              <a:buChar char="n"/>
            </a:pPr>
            <a:endParaRPr lang="en-US" altLang="zh-CN" sz="2800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543300" y="1350295"/>
            <a:ext cx="25527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132584"/>
                </a:solidFill>
                <a:latin typeface="Cambria" panose="02040503050406030204" pitchFamily="18" charset="0"/>
              </a:rPr>
              <a:t>Contents</a:t>
            </a:r>
            <a:endParaRPr lang="zh-CN" altLang="en-US" sz="32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939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/>
          <p:cNvSpPr txBox="1">
            <a:spLocks/>
          </p:cNvSpPr>
          <p:nvPr/>
        </p:nvSpPr>
        <p:spPr bwMode="auto">
          <a:xfrm>
            <a:off x="264148" y="2058207"/>
            <a:ext cx="8651252" cy="2894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Cambria" panose="02040503050406030204" pitchFamily="18" charset="0"/>
              </a:rPr>
              <a:t>Sending messages with UDP</a:t>
            </a:r>
          </a:p>
          <a:p>
            <a:pPr lvl="1"/>
            <a:r>
              <a:rPr lang="en-US" altLang="zh-CN" sz="2600" dirty="0">
                <a:solidFill>
                  <a:schemeClr val="tx1"/>
                </a:solidFill>
                <a:latin typeface="Cambria" panose="02040503050406030204" pitchFamily="18" charset="0"/>
              </a:rPr>
              <a:t>– A shim layer on packets</a:t>
            </a:r>
          </a:p>
        </p:txBody>
      </p:sp>
      <p:sp>
        <p:nvSpPr>
          <p:cNvPr id="20" name="矩形 19"/>
          <p:cNvSpPr/>
          <p:nvPr/>
        </p:nvSpPr>
        <p:spPr>
          <a:xfrm>
            <a:off x="2286000" y="1244025"/>
            <a:ext cx="5181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132584"/>
                </a:solidFill>
                <a:latin typeface="Cambria" panose="02040503050406030204" pitchFamily="18" charset="0"/>
              </a:rPr>
              <a:t>User Datagram Protocol</a:t>
            </a:r>
            <a:endParaRPr lang="zh-CN" altLang="en-US" sz="32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281238"/>
            <a:ext cx="5279600" cy="266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35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/>
          <p:cNvSpPr txBox="1">
            <a:spLocks/>
          </p:cNvSpPr>
          <p:nvPr/>
        </p:nvSpPr>
        <p:spPr bwMode="auto">
          <a:xfrm>
            <a:off x="35496" y="2058207"/>
            <a:ext cx="8988372" cy="2894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Cambria" panose="02040503050406030204" pitchFamily="18" charset="0"/>
              </a:rPr>
              <a:t>Used by apps that don’t want reliability or </a:t>
            </a:r>
            <a:r>
              <a:rPr lang="en-US" altLang="zh-CN" dirty="0" err="1">
                <a:latin typeface="Cambria" panose="02040503050406030204" pitchFamily="18" charset="0"/>
              </a:rPr>
              <a:t>bytestreams</a:t>
            </a:r>
            <a:endParaRPr lang="en-US" altLang="zh-CN" dirty="0">
              <a:latin typeface="Cambria" panose="02040503050406030204" pitchFamily="18" charset="0"/>
            </a:endParaRPr>
          </a:p>
          <a:p>
            <a:pPr lvl="1"/>
            <a:r>
              <a:rPr lang="en-US" altLang="zh-CN" sz="2600" dirty="0">
                <a:solidFill>
                  <a:schemeClr val="tx1"/>
                </a:solidFill>
                <a:latin typeface="Cambria" panose="02040503050406030204" pitchFamily="18" charset="0"/>
              </a:rPr>
              <a:t>– Voice-over-IP (unreliable)</a:t>
            </a:r>
          </a:p>
          <a:p>
            <a:pPr lvl="1"/>
            <a:r>
              <a:rPr lang="en-US" altLang="zh-CN" sz="2600" dirty="0">
                <a:solidFill>
                  <a:schemeClr val="tx1"/>
                </a:solidFill>
                <a:latin typeface="Cambria" panose="02040503050406030204" pitchFamily="18" charset="0"/>
              </a:rPr>
              <a:t>– DNS, RPC (message-oriented)</a:t>
            </a:r>
          </a:p>
          <a:p>
            <a:pPr lvl="1"/>
            <a:r>
              <a:rPr lang="en-US" altLang="zh-CN" sz="2600" dirty="0">
                <a:solidFill>
                  <a:schemeClr val="tx1"/>
                </a:solidFill>
                <a:latin typeface="Cambria" panose="02040503050406030204" pitchFamily="18" charset="0"/>
              </a:rPr>
              <a:t>– DHCP (bootstrapping)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(If application wants reliability and messages then it has work to do!)</a:t>
            </a:r>
          </a:p>
        </p:txBody>
      </p:sp>
      <p:sp>
        <p:nvSpPr>
          <p:cNvPr id="20" name="矩形 19"/>
          <p:cNvSpPr/>
          <p:nvPr/>
        </p:nvSpPr>
        <p:spPr>
          <a:xfrm>
            <a:off x="2286000" y="1244025"/>
            <a:ext cx="5181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132584"/>
                </a:solidFill>
                <a:latin typeface="Cambria" panose="02040503050406030204" pitchFamily="18" charset="0"/>
              </a:rPr>
              <a:t>User Datagram Protocol</a:t>
            </a:r>
            <a:endParaRPr lang="zh-CN" altLang="en-US" sz="32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6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/>
          <p:cNvSpPr txBox="1">
            <a:spLocks/>
          </p:cNvSpPr>
          <p:nvPr/>
        </p:nvSpPr>
        <p:spPr bwMode="auto">
          <a:xfrm>
            <a:off x="264148" y="2058207"/>
            <a:ext cx="8772348" cy="2894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Cambria" panose="02040503050406030204" pitchFamily="18" charset="0"/>
              </a:rPr>
              <a:t>Uses ports to identify sending and receiving application processes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Datagram length up to 64K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Checksum (16 bits) for reliability</a:t>
            </a:r>
          </a:p>
        </p:txBody>
      </p:sp>
      <p:sp>
        <p:nvSpPr>
          <p:cNvPr id="20" name="矩形 19"/>
          <p:cNvSpPr/>
          <p:nvPr/>
        </p:nvSpPr>
        <p:spPr>
          <a:xfrm>
            <a:off x="2286000" y="1244025"/>
            <a:ext cx="5181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132584"/>
                </a:solidFill>
                <a:latin typeface="Cambria" panose="02040503050406030204" pitchFamily="18" charset="0"/>
              </a:rPr>
              <a:t>User Datagram Protocol</a:t>
            </a:r>
            <a:endParaRPr lang="zh-CN" altLang="en-US" sz="32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9118" y="4267200"/>
            <a:ext cx="8005763" cy="165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9892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/>
          <p:cNvSpPr txBox="1">
            <a:spLocks/>
          </p:cNvSpPr>
          <p:nvPr/>
        </p:nvSpPr>
        <p:spPr bwMode="auto">
          <a:xfrm>
            <a:off x="264148" y="2058207"/>
            <a:ext cx="8651252" cy="2894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Cambria" panose="02040503050406030204" pitchFamily="18" charset="0"/>
              </a:rPr>
              <a:t>Optional checksum covers UDP segment and IP </a:t>
            </a:r>
            <a:r>
              <a:rPr lang="en-US" altLang="zh-CN" dirty="0" err="1">
                <a:latin typeface="Cambria" panose="02040503050406030204" pitchFamily="18" charset="0"/>
              </a:rPr>
              <a:t>pseudoheader</a:t>
            </a:r>
            <a:endParaRPr lang="en-US" altLang="zh-CN" dirty="0">
              <a:latin typeface="Cambria" panose="02040503050406030204" pitchFamily="18" charset="0"/>
            </a:endParaRPr>
          </a:p>
          <a:p>
            <a:pPr lvl="1"/>
            <a:r>
              <a:rPr lang="en-US" altLang="zh-CN" sz="2600" dirty="0">
                <a:solidFill>
                  <a:schemeClr val="tx1"/>
                </a:solidFill>
                <a:latin typeface="Cambria" panose="02040503050406030204" pitchFamily="18" charset="0"/>
              </a:rPr>
              <a:t>– Checks key IP fields (addresses)</a:t>
            </a:r>
          </a:p>
          <a:p>
            <a:pPr lvl="1"/>
            <a:r>
              <a:rPr lang="en-US" altLang="zh-CN" sz="2600" dirty="0">
                <a:solidFill>
                  <a:schemeClr val="tx1"/>
                </a:solidFill>
                <a:latin typeface="Cambria" panose="02040503050406030204" pitchFamily="18" charset="0"/>
              </a:rPr>
              <a:t>– Value of zero means “no checksum”</a:t>
            </a:r>
          </a:p>
        </p:txBody>
      </p:sp>
      <p:sp>
        <p:nvSpPr>
          <p:cNvPr id="20" name="矩形 19"/>
          <p:cNvSpPr/>
          <p:nvPr/>
        </p:nvSpPr>
        <p:spPr>
          <a:xfrm>
            <a:off x="2286000" y="1244025"/>
            <a:ext cx="5181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132584"/>
                </a:solidFill>
                <a:latin typeface="Cambria" panose="02040503050406030204" pitchFamily="18" charset="0"/>
              </a:rPr>
              <a:t>User Datagram Protocol</a:t>
            </a:r>
            <a:endParaRPr lang="zh-CN" altLang="en-US" sz="32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23143" y="4221088"/>
            <a:ext cx="7383463" cy="2330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6507DE4-0011-4EA4-8404-7140FB169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27384"/>
            <a:ext cx="9144000" cy="683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86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518864" y="773832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132584"/>
                </a:solidFill>
                <a:latin typeface="Cambria" panose="02040503050406030204" pitchFamily="18" charset="0"/>
              </a:rPr>
              <a:t>RPC (Remote Procedure Call)</a:t>
            </a:r>
          </a:p>
        </p:txBody>
      </p:sp>
      <p:sp>
        <p:nvSpPr>
          <p:cNvPr id="50179" name="Content Placeholder 2"/>
          <p:cNvSpPr>
            <a:spLocks noGrp="1"/>
          </p:cNvSpPr>
          <p:nvPr>
            <p:ph idx="1"/>
          </p:nvPr>
        </p:nvSpPr>
        <p:spPr>
          <a:xfrm>
            <a:off x="251520" y="1802085"/>
            <a:ext cx="8229600" cy="4867275"/>
          </a:xfrm>
        </p:spPr>
        <p:txBody>
          <a:bodyPr/>
          <a:lstStyle/>
          <a:p>
            <a:r>
              <a:rPr lang="en-US" sz="2800" dirty="0">
                <a:solidFill>
                  <a:srgbClr val="132584"/>
                </a:solidFill>
                <a:latin typeface="Cambria" panose="02040503050406030204" pitchFamily="18" charset="0"/>
              </a:rPr>
              <a:t>RPC connects applications over the network with the familiar abstraction of procedure calls</a:t>
            </a:r>
          </a:p>
          <a:p>
            <a:pPr lvl="1"/>
            <a:r>
              <a:rPr lang="en-US" sz="2400" dirty="0">
                <a:latin typeface="Cambria" panose="02040503050406030204" pitchFamily="18" charset="0"/>
              </a:rPr>
              <a:t>Stubs package parameters/results into a message</a:t>
            </a:r>
          </a:p>
          <a:p>
            <a:pPr lvl="1"/>
            <a:r>
              <a:rPr lang="en-US" sz="2400" dirty="0">
                <a:latin typeface="Cambria" panose="02040503050406030204" pitchFamily="18" charset="0"/>
              </a:rPr>
              <a:t>UDP with retransmissions is a low-latency transport</a:t>
            </a:r>
          </a:p>
        </p:txBody>
      </p:sp>
      <p:pic>
        <p:nvPicPr>
          <p:cNvPr id="5018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57324" y="3657582"/>
            <a:ext cx="6238875" cy="3155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1972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01824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132584"/>
                </a:solidFill>
                <a:latin typeface="Cambria" panose="02040503050406030204" pitchFamily="18" charset="0"/>
              </a:rPr>
              <a:t>Real-Time Transport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107504" y="1781247"/>
            <a:ext cx="8856984" cy="460008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  <a:latin typeface="Cambria" panose="02040503050406030204" pitchFamily="18" charset="0"/>
              </a:rPr>
              <a:t>RTP (Real-time Transport Protocol) </a:t>
            </a:r>
            <a:r>
              <a:rPr lang="en-US" sz="2800" dirty="0">
                <a:solidFill>
                  <a:srgbClr val="132584"/>
                </a:solidFill>
                <a:latin typeface="Cambria" panose="02040503050406030204" pitchFamily="18" charset="0"/>
              </a:rPr>
              <a:t>provides support for sending real-time media over UDP</a:t>
            </a:r>
          </a:p>
          <a:p>
            <a:pPr lvl="1"/>
            <a:r>
              <a:rPr lang="en-US" sz="2600" dirty="0">
                <a:latin typeface="Cambria" panose="02040503050406030204" pitchFamily="18" charset="0"/>
              </a:rPr>
              <a:t>Often implemented as part of the application</a:t>
            </a:r>
          </a:p>
        </p:txBody>
      </p:sp>
      <p:pic>
        <p:nvPicPr>
          <p:cNvPr id="51204" name="Picture 2"/>
          <p:cNvPicPr>
            <a:picLocks noChangeAspect="1" noChangeArrowheads="1"/>
          </p:cNvPicPr>
          <p:nvPr/>
        </p:nvPicPr>
        <p:blipFill>
          <a:blip r:embed="rId2" cstate="print"/>
          <a:srcRect b="13656"/>
          <a:stretch>
            <a:fillRect/>
          </a:stretch>
        </p:blipFill>
        <p:spPr bwMode="auto">
          <a:xfrm>
            <a:off x="373856" y="3476079"/>
            <a:ext cx="8415338" cy="268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 bwMode="auto">
          <a:xfrm>
            <a:off x="6010275" y="4462870"/>
            <a:ext cx="361950" cy="352425"/>
          </a:xfrm>
          <a:prstGeom prst="rect">
            <a:avLst/>
          </a:prstGeom>
          <a:solidFill>
            <a:schemeClr val="accent3">
              <a:lumMod val="60000"/>
              <a:lumOff val="40000"/>
              <a:alpha val="50196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200149" y="4133182"/>
            <a:ext cx="1933575" cy="323850"/>
          </a:xfrm>
          <a:prstGeom prst="rect">
            <a:avLst/>
          </a:prstGeom>
          <a:solidFill>
            <a:schemeClr val="accent3">
              <a:lumMod val="60000"/>
              <a:lumOff val="40000"/>
              <a:alpha val="50196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48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2" grpId="0"/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/>
          <p:cNvSpPr txBox="1">
            <a:spLocks/>
          </p:cNvSpPr>
          <p:nvPr/>
        </p:nvSpPr>
        <p:spPr bwMode="auto">
          <a:xfrm>
            <a:off x="264148" y="2058207"/>
            <a:ext cx="8651252" cy="2894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Cambria" panose="02040503050406030204" pitchFamily="18" charset="0"/>
              </a:rPr>
              <a:t>Starting the Transport Layer!</a:t>
            </a:r>
          </a:p>
          <a:p>
            <a:pPr lvl="1"/>
            <a:r>
              <a:rPr lang="en-US" altLang="zh-CN" sz="2600" dirty="0">
                <a:solidFill>
                  <a:schemeClr val="tx1"/>
                </a:solidFill>
                <a:latin typeface="Cambria" panose="02040503050406030204" pitchFamily="18" charset="0"/>
              </a:rPr>
              <a:t>– Builds on the network layer to deliver data across networks for applications with the desired reliability or quality</a:t>
            </a:r>
          </a:p>
        </p:txBody>
      </p:sp>
      <p:sp>
        <p:nvSpPr>
          <p:cNvPr id="20" name="矩形 19"/>
          <p:cNvSpPr/>
          <p:nvPr/>
        </p:nvSpPr>
        <p:spPr>
          <a:xfrm>
            <a:off x="2667000" y="1244025"/>
            <a:ext cx="4495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132584"/>
                </a:solidFill>
                <a:latin typeface="Cambria" panose="02040503050406030204" pitchFamily="18" charset="0"/>
              </a:rPr>
              <a:t>The Transport Layer</a:t>
            </a:r>
            <a:endParaRPr lang="zh-CN" altLang="en-US" sz="32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  <p:grpSp>
        <p:nvGrpSpPr>
          <p:cNvPr id="6" name="Group 26"/>
          <p:cNvGrpSpPr/>
          <p:nvPr/>
        </p:nvGrpSpPr>
        <p:grpSpPr>
          <a:xfrm>
            <a:off x="3681402" y="3933056"/>
            <a:ext cx="1881198" cy="2296199"/>
            <a:chOff x="6753227" y="2638425"/>
            <a:chExt cx="1447802" cy="1930399"/>
          </a:xfrm>
        </p:grpSpPr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6753229" y="4187824"/>
              <a:ext cx="14478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6753229" y="3806825"/>
              <a:ext cx="14478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6753229" y="3042684"/>
              <a:ext cx="1447800" cy="381000"/>
            </a:xfrm>
            <a:prstGeom prst="rect">
              <a:avLst/>
            </a:prstGeom>
            <a:solidFill>
              <a:srgbClr val="FF2BD8">
                <a:alpha val="50196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6753227" y="3418748"/>
              <a:ext cx="14478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6753228" y="2657475"/>
              <a:ext cx="14478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7066089" y="4162425"/>
              <a:ext cx="833190" cy="336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latin typeface="Cambria" panose="02040503050406030204" pitchFamily="18" charset="0"/>
                </a:rPr>
                <a:t>Physical</a:t>
              </a:r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7215987" y="3797300"/>
              <a:ext cx="515933" cy="336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latin typeface="Cambria" panose="02040503050406030204" pitchFamily="18" charset="0"/>
                </a:rPr>
                <a:t>Link</a:t>
              </a:r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7022628" y="3432175"/>
              <a:ext cx="878838" cy="336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latin typeface="Cambria" panose="02040503050406030204" pitchFamily="18" charset="0"/>
                </a:rPr>
                <a:t>Network</a:t>
              </a:r>
            </a:p>
          </p:txBody>
        </p:sp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6963983" y="3035300"/>
              <a:ext cx="978668" cy="336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latin typeface="Cambria" panose="02040503050406030204" pitchFamily="18" charset="0"/>
                </a:rPr>
                <a:t>Transport</a:t>
              </a:r>
            </a:p>
          </p:txBody>
        </p:sp>
        <p:sp>
          <p:nvSpPr>
            <p:cNvPr id="16" name="Text Box 17"/>
            <p:cNvSpPr txBox="1">
              <a:spLocks noChangeArrowheads="1"/>
            </p:cNvSpPr>
            <p:nvPr/>
          </p:nvSpPr>
          <p:spPr bwMode="auto">
            <a:xfrm>
              <a:off x="6951031" y="2638425"/>
              <a:ext cx="1109341" cy="336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latin typeface="Cambria" panose="02040503050406030204" pitchFamily="18" charset="0"/>
                </a:rPr>
                <a:t>Application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6776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Content Placeholder 2"/>
          <p:cNvSpPr>
            <a:spLocks noGrp="1"/>
          </p:cNvSpPr>
          <p:nvPr>
            <p:ph idx="1"/>
          </p:nvPr>
        </p:nvSpPr>
        <p:spPr>
          <a:xfrm>
            <a:off x="251520" y="1781247"/>
            <a:ext cx="8784976" cy="460008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32584"/>
                </a:solidFill>
                <a:latin typeface="Cambria" panose="02040503050406030204" pitchFamily="18" charset="0"/>
              </a:rPr>
              <a:t>RTP header contains fields to describe the type of media and synchronize it across multiple streams</a:t>
            </a:r>
          </a:p>
          <a:p>
            <a:pPr lvl="1"/>
            <a:r>
              <a:rPr lang="en-US" sz="2400" dirty="0">
                <a:latin typeface="Cambria" panose="02040503050406030204" pitchFamily="18" charset="0"/>
              </a:rPr>
              <a:t>RTCP sister protocol helps with management tasks </a:t>
            </a:r>
          </a:p>
        </p:txBody>
      </p:sp>
      <p:pic>
        <p:nvPicPr>
          <p:cNvPr id="5222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3352116"/>
            <a:ext cx="7334250" cy="3317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01824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132584"/>
                </a:solidFill>
                <a:latin typeface="Cambria" panose="02040503050406030204" pitchFamily="18" charset="0"/>
              </a:rPr>
              <a:t>Real-Time Transport</a:t>
            </a:r>
          </a:p>
        </p:txBody>
      </p:sp>
    </p:spTree>
    <p:extLst>
      <p:ext uri="{BB962C8B-B14F-4D97-AF65-F5344CB8AC3E}">
        <p14:creationId xmlns:p14="http://schemas.microsoft.com/office/powerpoint/2010/main" val="91962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>
          <a:xfrm>
            <a:off x="179512" y="1781247"/>
            <a:ext cx="8856984" cy="460008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32584"/>
                </a:solidFill>
                <a:latin typeface="Cambria" panose="02040503050406030204" pitchFamily="18" charset="0"/>
              </a:rPr>
              <a:t>Buffer at receiver is used to delay packets and absorb jitter so that streaming media is played out smoothly</a:t>
            </a:r>
          </a:p>
        </p:txBody>
      </p:sp>
      <p:pic>
        <p:nvPicPr>
          <p:cNvPr id="5325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3444011"/>
            <a:ext cx="8529638" cy="2872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936634" y="2852936"/>
            <a:ext cx="30629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2BD8"/>
                </a:solidFill>
                <a:latin typeface="Cambria" panose="02040503050406030204" pitchFamily="18" charset="0"/>
              </a:rPr>
              <a:t>Packet 8’s network delay is too large for buffer to help</a:t>
            </a: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4788024" y="3846637"/>
            <a:ext cx="253365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 rot="5400000">
            <a:off x="6202488" y="3659312"/>
            <a:ext cx="200025" cy="1714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851872" y="3940607"/>
            <a:ext cx="1948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2BD8"/>
                </a:solidFill>
                <a:latin typeface="Cambria" panose="02040503050406030204" pitchFamily="18" charset="0"/>
              </a:rPr>
              <a:t>Constant rate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51872" y="4641265"/>
            <a:ext cx="1948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2BD8"/>
                </a:solidFill>
                <a:latin typeface="Cambria" panose="02040503050406030204" pitchFamily="18" charset="0"/>
              </a:rPr>
              <a:t>Variable rate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61397" y="5308759"/>
            <a:ext cx="1948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2BD8"/>
                </a:solidFill>
                <a:latin typeface="Cambria" panose="02040503050406030204" pitchFamily="18" charset="0"/>
              </a:rPr>
              <a:t>Constant rate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01824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132584"/>
                </a:solidFill>
                <a:latin typeface="Cambria" panose="02040503050406030204" pitchFamily="18" charset="0"/>
              </a:rPr>
              <a:t>Real-Time Transport</a:t>
            </a:r>
          </a:p>
        </p:txBody>
      </p:sp>
    </p:spTree>
    <p:extLst>
      <p:ext uri="{BB962C8B-B14F-4D97-AF65-F5344CB8AC3E}">
        <p14:creationId xmlns:p14="http://schemas.microsoft.com/office/powerpoint/2010/main" val="58372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7" grpId="0"/>
      <p:bldP spid="28" grpId="0"/>
      <p:bldP spid="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灯片编号占位符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D5D05-4A1B-487A-8ACD-609C9B70FA0C}" type="slidenum">
              <a:rPr lang="zh-CN" altLang="zh-CN"/>
              <a:pPr/>
              <a:t>22</a:t>
            </a:fld>
            <a:endParaRPr lang="zh-CN" altLang="zh-CN"/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016347"/>
            <a:ext cx="8229600" cy="990600"/>
          </a:xfrm>
          <a:noFill/>
          <a:ln/>
        </p:spPr>
        <p:txBody>
          <a:bodyPr/>
          <a:lstStyle/>
          <a:p>
            <a:r>
              <a:rPr lang="zh-CN" altLang="zh-CN" sz="3600" b="1" dirty="0">
                <a:solidFill>
                  <a:srgbClr val="133984"/>
                </a:solidFill>
                <a:latin typeface="Cambria" panose="02040503050406030204" pitchFamily="18" charset="0"/>
              </a:rPr>
              <a:t>rdt3.0: stop-and-wait operation</a:t>
            </a:r>
            <a:endParaRPr lang="zh-CN" altLang="zh-CN" b="1" dirty="0">
              <a:solidFill>
                <a:srgbClr val="133984"/>
              </a:solidFill>
              <a:latin typeface="Cambria" panose="02040503050406030204" pitchFamily="18" charset="0"/>
            </a:endParaRPr>
          </a:p>
        </p:txBody>
      </p:sp>
      <p:sp>
        <p:nvSpPr>
          <p:cNvPr id="51203" name="Line 3"/>
          <p:cNvSpPr>
            <a:spLocks noChangeShapeType="1"/>
          </p:cNvSpPr>
          <p:nvPr/>
        </p:nvSpPr>
        <p:spPr bwMode="auto">
          <a:xfrm>
            <a:off x="3557588" y="3183285"/>
            <a:ext cx="2227262" cy="922337"/>
          </a:xfrm>
          <a:prstGeom prst="line">
            <a:avLst/>
          </a:prstGeom>
          <a:noFill/>
          <a:ln w="9525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zh-CN" sz="2400">
              <a:solidFill>
                <a:srgbClr val="000000"/>
              </a:solidFill>
              <a:sym typeface="Gill Sans MT" panose="020B0502020104020203" pitchFamily="34" charset="0"/>
            </a:endParaRPr>
          </a:p>
        </p:txBody>
      </p:sp>
      <p:sp>
        <p:nvSpPr>
          <p:cNvPr id="51204" name="Text Box 4"/>
          <p:cNvSpPr>
            <a:spLocks noChangeArrowheads="1"/>
          </p:cNvSpPr>
          <p:nvPr/>
        </p:nvSpPr>
        <p:spPr bwMode="auto">
          <a:xfrm>
            <a:off x="233363" y="2978497"/>
            <a:ext cx="3232150" cy="3524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r>
              <a:rPr lang="en-US" altLang="zh-CN" sz="1600" dirty="0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rPr>
              <a:t>first packet bit transmitted, </a:t>
            </a:r>
            <a:r>
              <a:rPr lang="en-US" altLang="zh-CN" sz="1600" dirty="0">
                <a:solidFill>
                  <a:srgbClr val="FF0000"/>
                </a:solidFill>
                <a:latin typeface="Gill Sans MT" panose="020B0502020104020203" pitchFamily="34" charset="0"/>
                <a:sym typeface="Gill Sans MT" panose="020B0502020104020203" pitchFamily="34" charset="0"/>
              </a:rPr>
              <a:t>t = 0</a:t>
            </a:r>
            <a:endParaRPr lang="zh-CN" altLang="en-US" sz="1600" dirty="0"/>
          </a:p>
        </p:txBody>
      </p:sp>
      <p:sp>
        <p:nvSpPr>
          <p:cNvPr id="51205" name="Line 5"/>
          <p:cNvSpPr>
            <a:spLocks noChangeShapeType="1"/>
          </p:cNvSpPr>
          <p:nvPr/>
        </p:nvSpPr>
        <p:spPr bwMode="auto">
          <a:xfrm>
            <a:off x="3546475" y="2964210"/>
            <a:ext cx="23813" cy="2913062"/>
          </a:xfrm>
          <a:prstGeom prst="line">
            <a:avLst/>
          </a:prstGeom>
          <a:noFill/>
          <a:ln w="9525" cmpd="sng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zh-CN" sz="2000">
              <a:solidFill>
                <a:srgbClr val="000000"/>
              </a:solidFill>
              <a:latin typeface="Gill Sans MT" panose="020B0502020104020203" pitchFamily="34" charset="0"/>
              <a:sym typeface="Gill Sans MT" panose="020B0502020104020203" pitchFamily="34" charset="0"/>
            </a:endParaRPr>
          </a:p>
        </p:txBody>
      </p:sp>
      <p:sp>
        <p:nvSpPr>
          <p:cNvPr id="51206" name="Line 6"/>
          <p:cNvSpPr>
            <a:spLocks noChangeShapeType="1"/>
          </p:cNvSpPr>
          <p:nvPr/>
        </p:nvSpPr>
        <p:spPr bwMode="auto">
          <a:xfrm>
            <a:off x="5773738" y="2976910"/>
            <a:ext cx="22225" cy="2890837"/>
          </a:xfrm>
          <a:prstGeom prst="line">
            <a:avLst/>
          </a:prstGeom>
          <a:noFill/>
          <a:ln w="9525" cmpd="sng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zh-CN" sz="2000">
              <a:solidFill>
                <a:srgbClr val="000000"/>
              </a:solidFill>
              <a:latin typeface="Gill Sans MT" panose="020B0502020104020203" pitchFamily="34" charset="0"/>
              <a:sym typeface="Gill Sans MT" panose="020B0502020104020203" pitchFamily="34" charset="0"/>
            </a:endParaRPr>
          </a:p>
        </p:txBody>
      </p:sp>
      <p:sp>
        <p:nvSpPr>
          <p:cNvPr id="51207" name="Text Box 7"/>
          <p:cNvSpPr>
            <a:spLocks noChangeArrowheads="1"/>
          </p:cNvSpPr>
          <p:nvPr/>
        </p:nvSpPr>
        <p:spPr bwMode="auto">
          <a:xfrm>
            <a:off x="2759075" y="2627660"/>
            <a:ext cx="1144588" cy="3508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r>
              <a:rPr lang="en-US" altLang="zh-CN" sz="2000" b="1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rPr>
              <a:t>Sender</a:t>
            </a:r>
            <a:endParaRPr lang="en-US" altLang="zh-CN" sz="2400"/>
          </a:p>
        </p:txBody>
      </p:sp>
      <p:sp>
        <p:nvSpPr>
          <p:cNvPr id="51208" name="Text Box 8"/>
          <p:cNvSpPr>
            <a:spLocks noChangeArrowheads="1"/>
          </p:cNvSpPr>
          <p:nvPr/>
        </p:nvSpPr>
        <p:spPr bwMode="auto">
          <a:xfrm>
            <a:off x="5195888" y="2627660"/>
            <a:ext cx="1252537" cy="3508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r>
              <a:rPr lang="en-US" altLang="zh-CN" sz="2000" b="1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rPr>
              <a:t>Receiver</a:t>
            </a:r>
            <a:endParaRPr lang="en-US" altLang="zh-CN" sz="2400"/>
          </a:p>
        </p:txBody>
      </p:sp>
      <p:sp>
        <p:nvSpPr>
          <p:cNvPr id="51209" name="Line 9"/>
          <p:cNvSpPr>
            <a:spLocks noChangeShapeType="1"/>
          </p:cNvSpPr>
          <p:nvPr/>
        </p:nvSpPr>
        <p:spPr bwMode="auto">
          <a:xfrm>
            <a:off x="3570288" y="3178522"/>
            <a:ext cx="2190750" cy="3175"/>
          </a:xfrm>
          <a:prstGeom prst="line">
            <a:avLst/>
          </a:prstGeom>
          <a:noFill/>
          <a:ln w="9525" cmpd="sng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zh-CN" sz="2400">
              <a:solidFill>
                <a:srgbClr val="000000"/>
              </a:solidFill>
              <a:sym typeface="Gill Sans MT" panose="020B0502020104020203" pitchFamily="34" charset="0"/>
            </a:endParaRPr>
          </a:p>
        </p:txBody>
      </p:sp>
      <p:sp>
        <p:nvSpPr>
          <p:cNvPr id="51210" name="Line 10"/>
          <p:cNvSpPr>
            <a:spLocks noChangeShapeType="1"/>
          </p:cNvSpPr>
          <p:nvPr/>
        </p:nvSpPr>
        <p:spPr bwMode="auto">
          <a:xfrm>
            <a:off x="3575050" y="5289897"/>
            <a:ext cx="2192338" cy="0"/>
          </a:xfrm>
          <a:prstGeom prst="line">
            <a:avLst/>
          </a:prstGeom>
          <a:noFill/>
          <a:ln w="9525" cmpd="sng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zh-CN" sz="2400">
              <a:solidFill>
                <a:srgbClr val="000000"/>
              </a:solidFill>
              <a:sym typeface="Gill Sans MT" panose="020B0502020104020203" pitchFamily="34" charset="0"/>
            </a:endParaRPr>
          </a:p>
        </p:txBody>
      </p:sp>
      <p:sp>
        <p:nvSpPr>
          <p:cNvPr id="51211" name="Line 11"/>
          <p:cNvSpPr>
            <a:spLocks noChangeShapeType="1"/>
          </p:cNvSpPr>
          <p:nvPr/>
        </p:nvSpPr>
        <p:spPr bwMode="auto">
          <a:xfrm flipV="1">
            <a:off x="3575050" y="4346922"/>
            <a:ext cx="2209800" cy="922338"/>
          </a:xfrm>
          <a:prstGeom prst="line">
            <a:avLst/>
          </a:prstGeom>
          <a:noFill/>
          <a:ln w="9525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zh-CN" sz="2400">
              <a:solidFill>
                <a:srgbClr val="000000"/>
              </a:solidFill>
              <a:sym typeface="Gill Sans MT" panose="020B0502020104020203" pitchFamily="34" charset="0"/>
            </a:endParaRPr>
          </a:p>
        </p:txBody>
      </p:sp>
      <p:sp>
        <p:nvSpPr>
          <p:cNvPr id="51212" name="Freeform 12"/>
          <p:cNvSpPr>
            <a:spLocks noChangeArrowheads="1"/>
          </p:cNvSpPr>
          <p:nvPr/>
        </p:nvSpPr>
        <p:spPr bwMode="auto">
          <a:xfrm>
            <a:off x="3552825" y="3176935"/>
            <a:ext cx="2232025" cy="1155700"/>
          </a:xfrm>
          <a:custGeom>
            <a:avLst/>
            <a:gdLst>
              <a:gd name="T0" fmla="*/ 0 w 2902"/>
              <a:gd name="T1" fmla="*/ 0 h 1185"/>
              <a:gd name="T2" fmla="*/ 2895 w 2902"/>
              <a:gd name="T3" fmla="*/ 937 h 1185"/>
              <a:gd name="T4" fmla="*/ 2902 w 2902"/>
              <a:gd name="T5" fmla="*/ 1185 h 1185"/>
              <a:gd name="T6" fmla="*/ 0 w 2902"/>
              <a:gd name="T7" fmla="*/ 247 h 1185"/>
              <a:gd name="T8" fmla="*/ 0 w 2902"/>
              <a:gd name="T9" fmla="*/ 0 h 118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02"/>
              <a:gd name="T16" fmla="*/ 0 h 1185"/>
              <a:gd name="T17" fmla="*/ 2902 w 2902"/>
              <a:gd name="T18" fmla="*/ 1185 h 118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/>
          </a:custGeom>
          <a:solidFill>
            <a:srgbClr val="00CCFF"/>
          </a:solidFill>
          <a:ln w="9525" cmpd="sng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zh-CN" sz="2400">
              <a:solidFill>
                <a:srgbClr val="000000"/>
              </a:solidFill>
              <a:sym typeface="Gill Sans MT" panose="020B0502020104020203" pitchFamily="34" charset="0"/>
            </a:endParaRPr>
          </a:p>
        </p:txBody>
      </p:sp>
      <p:sp>
        <p:nvSpPr>
          <p:cNvPr id="51213" name="Line 13"/>
          <p:cNvSpPr>
            <a:spLocks noChangeShapeType="1"/>
          </p:cNvSpPr>
          <p:nvPr/>
        </p:nvSpPr>
        <p:spPr bwMode="auto">
          <a:xfrm flipH="1">
            <a:off x="3408363" y="3176935"/>
            <a:ext cx="131762" cy="1587"/>
          </a:xfrm>
          <a:prstGeom prst="line">
            <a:avLst/>
          </a:prstGeom>
          <a:noFill/>
          <a:ln w="9525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zh-CN" sz="2000">
              <a:solidFill>
                <a:srgbClr val="000000"/>
              </a:solidFill>
              <a:latin typeface="Gill Sans MT" panose="020B0502020104020203" pitchFamily="34" charset="0"/>
              <a:sym typeface="Gill Sans MT" panose="020B0502020104020203" pitchFamily="34" charset="0"/>
            </a:endParaRPr>
          </a:p>
        </p:txBody>
      </p:sp>
      <p:sp>
        <p:nvSpPr>
          <p:cNvPr id="51214" name="Line 14"/>
          <p:cNvSpPr>
            <a:spLocks noChangeShapeType="1"/>
          </p:cNvSpPr>
          <p:nvPr/>
        </p:nvSpPr>
        <p:spPr bwMode="auto">
          <a:xfrm flipH="1">
            <a:off x="3408363" y="3418235"/>
            <a:ext cx="131762" cy="1587"/>
          </a:xfrm>
          <a:prstGeom prst="line">
            <a:avLst/>
          </a:prstGeom>
          <a:noFill/>
          <a:ln w="9525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zh-CN" sz="2000">
              <a:solidFill>
                <a:srgbClr val="000000"/>
              </a:solidFill>
              <a:latin typeface="Gill Sans MT" panose="020B0502020104020203" pitchFamily="34" charset="0"/>
              <a:sym typeface="Gill Sans MT" panose="020B0502020104020203" pitchFamily="34" charset="0"/>
            </a:endParaRPr>
          </a:p>
        </p:txBody>
      </p:sp>
      <p:sp>
        <p:nvSpPr>
          <p:cNvPr id="51215" name="Line 15"/>
          <p:cNvSpPr>
            <a:spLocks noChangeShapeType="1"/>
          </p:cNvSpPr>
          <p:nvPr/>
        </p:nvSpPr>
        <p:spPr bwMode="auto">
          <a:xfrm flipH="1">
            <a:off x="3419475" y="5277197"/>
            <a:ext cx="133350" cy="0"/>
          </a:xfrm>
          <a:prstGeom prst="line">
            <a:avLst/>
          </a:prstGeom>
          <a:noFill/>
          <a:ln w="9525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zh-CN" sz="2000">
              <a:solidFill>
                <a:srgbClr val="000000"/>
              </a:solidFill>
              <a:latin typeface="Gill Sans MT" panose="020B0502020104020203" pitchFamily="34" charset="0"/>
              <a:sym typeface="Gill Sans MT" panose="020B0502020104020203" pitchFamily="34" charset="0"/>
            </a:endParaRPr>
          </a:p>
        </p:txBody>
      </p:sp>
      <p:sp>
        <p:nvSpPr>
          <p:cNvPr id="51216" name="Text Box 16"/>
          <p:cNvSpPr>
            <a:spLocks noChangeArrowheads="1"/>
          </p:cNvSpPr>
          <p:nvPr/>
        </p:nvSpPr>
        <p:spPr bwMode="auto">
          <a:xfrm>
            <a:off x="2755900" y="4150072"/>
            <a:ext cx="847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r>
              <a:rPr lang="en-US" altLang="zh-CN" sz="1800" dirty="0" err="1">
                <a:solidFill>
                  <a:srgbClr val="FF0000"/>
                </a:solidFill>
                <a:latin typeface="Gill Sans MT" panose="020B0502020104020203" pitchFamily="34" charset="0"/>
                <a:sym typeface="Gill Sans MT" panose="020B0502020104020203" pitchFamily="34" charset="0"/>
              </a:rPr>
              <a:t>RTT</a:t>
            </a:r>
            <a:r>
              <a:rPr lang="en-US" altLang="zh-CN" sz="600" dirty="0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rPr>
              <a:t> </a:t>
            </a:r>
            <a:endParaRPr lang="en-US" altLang="zh-CN" sz="1800" dirty="0"/>
          </a:p>
        </p:txBody>
      </p:sp>
      <p:sp>
        <p:nvSpPr>
          <p:cNvPr id="51217" name="Line 17"/>
          <p:cNvSpPr>
            <a:spLocks noChangeShapeType="1"/>
          </p:cNvSpPr>
          <p:nvPr/>
        </p:nvSpPr>
        <p:spPr bwMode="auto">
          <a:xfrm>
            <a:off x="3443288" y="4458047"/>
            <a:ext cx="11112" cy="811213"/>
          </a:xfrm>
          <a:prstGeom prst="line">
            <a:avLst/>
          </a:prstGeom>
          <a:noFill/>
          <a:ln w="9525" cmpd="sng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zh-CN" sz="2000">
              <a:solidFill>
                <a:srgbClr val="000000"/>
              </a:solidFill>
              <a:latin typeface="Gill Sans MT" panose="020B0502020104020203" pitchFamily="34" charset="0"/>
              <a:sym typeface="Gill Sans MT" panose="020B0502020104020203" pitchFamily="34" charset="0"/>
            </a:endParaRPr>
          </a:p>
        </p:txBody>
      </p:sp>
      <p:sp>
        <p:nvSpPr>
          <p:cNvPr id="51218" name="Line 18"/>
          <p:cNvSpPr>
            <a:spLocks noChangeShapeType="1"/>
          </p:cNvSpPr>
          <p:nvPr/>
        </p:nvSpPr>
        <p:spPr bwMode="auto">
          <a:xfrm flipV="1">
            <a:off x="3448050" y="3440460"/>
            <a:ext cx="3175" cy="768350"/>
          </a:xfrm>
          <a:prstGeom prst="line">
            <a:avLst/>
          </a:prstGeom>
          <a:noFill/>
          <a:ln w="9525" cmpd="sng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zh-CN" sz="2000">
              <a:solidFill>
                <a:srgbClr val="000000"/>
              </a:solidFill>
              <a:latin typeface="Gill Sans MT" panose="020B0502020104020203" pitchFamily="34" charset="0"/>
              <a:sym typeface="Gill Sans MT" panose="020B0502020104020203" pitchFamily="34" charset="0"/>
            </a:endParaRPr>
          </a:p>
        </p:txBody>
      </p:sp>
      <p:sp>
        <p:nvSpPr>
          <p:cNvPr id="51219" name="Text Box 19"/>
          <p:cNvSpPr>
            <a:spLocks noChangeArrowheads="1"/>
          </p:cNvSpPr>
          <p:nvPr/>
        </p:nvSpPr>
        <p:spPr bwMode="auto">
          <a:xfrm>
            <a:off x="0" y="3256310"/>
            <a:ext cx="3465513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r>
              <a:rPr lang="en-US" altLang="zh-CN" sz="1600" dirty="0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rPr>
              <a:t>last packet bit transmitted, </a:t>
            </a:r>
            <a:r>
              <a:rPr lang="en-US" altLang="zh-CN" sz="1600" dirty="0">
                <a:solidFill>
                  <a:srgbClr val="FF0000"/>
                </a:solidFill>
                <a:latin typeface="Gill Sans MT" panose="020B0502020104020203" pitchFamily="34" charset="0"/>
                <a:sym typeface="Gill Sans MT" panose="020B0502020104020203" pitchFamily="34" charset="0"/>
              </a:rPr>
              <a:t>t = L / R</a:t>
            </a:r>
            <a:endParaRPr lang="zh-CN" altLang="en-US" sz="1600" dirty="0"/>
          </a:p>
        </p:txBody>
      </p:sp>
      <p:sp>
        <p:nvSpPr>
          <p:cNvPr id="51220" name="Line 20"/>
          <p:cNvSpPr>
            <a:spLocks noChangeShapeType="1"/>
          </p:cNvSpPr>
          <p:nvPr/>
        </p:nvSpPr>
        <p:spPr bwMode="auto">
          <a:xfrm flipH="1">
            <a:off x="5761038" y="4091335"/>
            <a:ext cx="133350" cy="1587"/>
          </a:xfrm>
          <a:prstGeom prst="line">
            <a:avLst/>
          </a:prstGeom>
          <a:noFill/>
          <a:ln w="9525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zh-CN" sz="2000">
              <a:solidFill>
                <a:srgbClr val="000000"/>
              </a:solidFill>
              <a:latin typeface="Gill Sans MT" panose="020B0502020104020203" pitchFamily="34" charset="0"/>
              <a:sym typeface="Gill Sans MT" panose="020B0502020104020203" pitchFamily="34" charset="0"/>
            </a:endParaRPr>
          </a:p>
        </p:txBody>
      </p:sp>
      <p:sp>
        <p:nvSpPr>
          <p:cNvPr id="51221" name="Text Box 21"/>
          <p:cNvSpPr>
            <a:spLocks noChangeArrowheads="1"/>
          </p:cNvSpPr>
          <p:nvPr/>
        </p:nvSpPr>
        <p:spPr bwMode="auto">
          <a:xfrm>
            <a:off x="5842000" y="3915122"/>
            <a:ext cx="24257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1600" dirty="0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rPr>
              <a:t>first packet bit arrives</a:t>
            </a:r>
            <a:endParaRPr lang="zh-CN" altLang="en-US" sz="1600" dirty="0"/>
          </a:p>
        </p:txBody>
      </p:sp>
      <p:sp>
        <p:nvSpPr>
          <p:cNvPr id="51222" name="Line 22"/>
          <p:cNvSpPr>
            <a:spLocks noChangeShapeType="1"/>
          </p:cNvSpPr>
          <p:nvPr/>
        </p:nvSpPr>
        <p:spPr bwMode="auto">
          <a:xfrm>
            <a:off x="5784850" y="4340572"/>
            <a:ext cx="127000" cy="0"/>
          </a:xfrm>
          <a:prstGeom prst="line">
            <a:avLst/>
          </a:prstGeom>
          <a:noFill/>
          <a:ln w="9525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zh-CN" sz="2000">
              <a:solidFill>
                <a:srgbClr val="000000"/>
              </a:solidFill>
              <a:latin typeface="Gill Sans MT" panose="020B0502020104020203" pitchFamily="34" charset="0"/>
              <a:sym typeface="Gill Sans MT" panose="020B0502020104020203" pitchFamily="34" charset="0"/>
            </a:endParaRPr>
          </a:p>
        </p:txBody>
      </p:sp>
      <p:sp>
        <p:nvSpPr>
          <p:cNvPr id="51223" name="Text Box 23"/>
          <p:cNvSpPr>
            <a:spLocks noChangeArrowheads="1"/>
          </p:cNvSpPr>
          <p:nvPr/>
        </p:nvSpPr>
        <p:spPr bwMode="auto">
          <a:xfrm>
            <a:off x="5848350" y="4167535"/>
            <a:ext cx="3114675" cy="56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1600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rPr>
              <a:t>last packet bit arrives, send ACK</a:t>
            </a:r>
            <a:endParaRPr lang="zh-CN" altLang="en-US" sz="1600"/>
          </a:p>
        </p:txBody>
      </p:sp>
      <p:sp>
        <p:nvSpPr>
          <p:cNvPr id="51224" name="Text Box 24"/>
          <p:cNvSpPr>
            <a:spLocks noChangeArrowheads="1"/>
          </p:cNvSpPr>
          <p:nvPr/>
        </p:nvSpPr>
        <p:spPr bwMode="auto">
          <a:xfrm>
            <a:off x="317500" y="4950172"/>
            <a:ext cx="30734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r>
              <a:rPr lang="en-US" altLang="zh-CN" sz="1600" dirty="0" err="1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rPr>
              <a:t>ACK</a:t>
            </a:r>
            <a:r>
              <a:rPr lang="en-US" altLang="zh-CN" sz="1600" dirty="0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rPr>
              <a:t> arrives, send next  packet, </a:t>
            </a:r>
            <a:r>
              <a:rPr lang="en-US" altLang="zh-CN" sz="1600" dirty="0">
                <a:solidFill>
                  <a:srgbClr val="FF0000"/>
                </a:solidFill>
                <a:latin typeface="Gill Sans MT" panose="020B0502020104020203" pitchFamily="34" charset="0"/>
                <a:sym typeface="Gill Sans MT" panose="020B0502020104020203" pitchFamily="34" charset="0"/>
              </a:rPr>
              <a:t>t = </a:t>
            </a:r>
            <a:r>
              <a:rPr lang="en-US" altLang="zh-CN" sz="1600" dirty="0" err="1">
                <a:solidFill>
                  <a:srgbClr val="FF0000"/>
                </a:solidFill>
                <a:latin typeface="Gill Sans MT" panose="020B0502020104020203" pitchFamily="34" charset="0"/>
                <a:sym typeface="Gill Sans MT" panose="020B0502020104020203" pitchFamily="34" charset="0"/>
              </a:rPr>
              <a:t>RTT</a:t>
            </a:r>
            <a:r>
              <a:rPr lang="en-US" altLang="zh-CN" sz="1600" dirty="0">
                <a:solidFill>
                  <a:srgbClr val="FF0000"/>
                </a:solidFill>
                <a:latin typeface="Gill Sans MT" panose="020B0502020104020203" pitchFamily="34" charset="0"/>
                <a:sym typeface="Gill Sans MT" panose="020B0502020104020203" pitchFamily="34" charset="0"/>
              </a:rPr>
              <a:t> + L / R</a:t>
            </a:r>
            <a:endParaRPr lang="zh-CN" altLang="en-US" sz="1600" dirty="0"/>
          </a:p>
        </p:txBody>
      </p:sp>
      <p:sp>
        <p:nvSpPr>
          <p:cNvPr id="51225" name="Freeform 25"/>
          <p:cNvSpPr>
            <a:spLocks noChangeArrowheads="1"/>
          </p:cNvSpPr>
          <p:nvPr/>
        </p:nvSpPr>
        <p:spPr bwMode="auto">
          <a:xfrm>
            <a:off x="3570288" y="5285135"/>
            <a:ext cx="1419225" cy="577850"/>
          </a:xfrm>
          <a:custGeom>
            <a:avLst/>
            <a:gdLst>
              <a:gd name="T0" fmla="*/ 0 w 1845"/>
              <a:gd name="T1" fmla="*/ 0 h 592"/>
              <a:gd name="T2" fmla="*/ 1845 w 1845"/>
              <a:gd name="T3" fmla="*/ 592 h 592"/>
              <a:gd name="T4" fmla="*/ 1095 w 1845"/>
              <a:gd name="T5" fmla="*/ 592 h 592"/>
              <a:gd name="T6" fmla="*/ 0 w 1845"/>
              <a:gd name="T7" fmla="*/ 247 h 592"/>
              <a:gd name="T8" fmla="*/ 0 w 1845"/>
              <a:gd name="T9" fmla="*/ 0 h 5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45"/>
              <a:gd name="T16" fmla="*/ 0 h 592"/>
              <a:gd name="T17" fmla="*/ 1845 w 1845"/>
              <a:gd name="T18" fmla="*/ 592 h 5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/>
          </a:custGeom>
          <a:gradFill rotWithShape="1">
            <a:gsLst>
              <a:gs pos="0">
                <a:srgbClr val="00CCFF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z="2400">
              <a:solidFill>
                <a:srgbClr val="000000"/>
              </a:solidFill>
              <a:sym typeface="Gill Sans MT" panose="020B0502020104020203" pitchFamily="34" charset="0"/>
            </a:endParaRPr>
          </a:p>
        </p:txBody>
      </p:sp>
      <p:grpSp>
        <p:nvGrpSpPr>
          <p:cNvPr id="51226" name="Group 26"/>
          <p:cNvGrpSpPr>
            <a:grpSpLocks/>
          </p:cNvGrpSpPr>
          <p:nvPr/>
        </p:nvGrpSpPr>
        <p:grpSpPr bwMode="auto">
          <a:xfrm>
            <a:off x="3563938" y="5277197"/>
            <a:ext cx="1281112" cy="534988"/>
            <a:chOff x="0" y="0"/>
            <a:chExt cx="2775" cy="913"/>
          </a:xfrm>
        </p:grpSpPr>
        <p:sp>
          <p:nvSpPr>
            <p:cNvPr id="51227" name="Line 27"/>
            <p:cNvSpPr>
              <a:spLocks noChangeShapeType="1"/>
            </p:cNvSpPr>
            <p:nvPr/>
          </p:nvSpPr>
          <p:spPr bwMode="auto">
            <a:xfrm>
              <a:off x="0" y="0"/>
              <a:ext cx="1587" cy="513"/>
            </a:xfrm>
            <a:prstGeom prst="line">
              <a:avLst/>
            </a:prstGeom>
            <a:noFill/>
            <a:ln w="952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sym typeface="Gill Sans MT" panose="020B0502020104020203" pitchFamily="34" charset="0"/>
              </a:endParaRPr>
            </a:p>
          </p:txBody>
        </p:sp>
        <p:sp>
          <p:nvSpPr>
            <p:cNvPr id="51228" name="Line 28"/>
            <p:cNvSpPr>
              <a:spLocks noChangeShapeType="1"/>
            </p:cNvSpPr>
            <p:nvPr/>
          </p:nvSpPr>
          <p:spPr bwMode="auto">
            <a:xfrm>
              <a:off x="1600" y="512"/>
              <a:ext cx="1175" cy="401"/>
            </a:xfrm>
            <a:prstGeom prst="line">
              <a:avLst/>
            </a:prstGeom>
            <a:noFill/>
            <a:ln w="9525" cmpd="sng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zh-CN" sz="2400">
                <a:solidFill>
                  <a:srgbClr val="000000"/>
                </a:solidFill>
                <a:sym typeface="Gill Sans MT" panose="020B0502020104020203" pitchFamily="34" charset="0"/>
              </a:endParaRPr>
            </a:p>
          </p:txBody>
        </p:sp>
      </p:grpSp>
      <p:sp>
        <p:nvSpPr>
          <p:cNvPr id="51229" name="Line 29"/>
          <p:cNvSpPr>
            <a:spLocks noChangeShapeType="1"/>
          </p:cNvSpPr>
          <p:nvPr/>
        </p:nvSpPr>
        <p:spPr bwMode="auto">
          <a:xfrm>
            <a:off x="3563938" y="5518497"/>
            <a:ext cx="317500" cy="123825"/>
          </a:xfrm>
          <a:prstGeom prst="line">
            <a:avLst/>
          </a:prstGeom>
          <a:noFill/>
          <a:ln w="9525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zh-CN" sz="2000">
              <a:solidFill>
                <a:srgbClr val="000000"/>
              </a:solidFill>
              <a:latin typeface="Gill Sans MT" panose="020B0502020104020203" pitchFamily="34" charset="0"/>
              <a:sym typeface="Gill Sans MT" panose="020B0502020104020203" pitchFamily="34" charset="0"/>
            </a:endParaRPr>
          </a:p>
        </p:txBody>
      </p:sp>
      <p:sp>
        <p:nvSpPr>
          <p:cNvPr id="51230" name="Line 30"/>
          <p:cNvSpPr>
            <a:spLocks noChangeShapeType="1"/>
          </p:cNvSpPr>
          <p:nvPr/>
        </p:nvSpPr>
        <p:spPr bwMode="auto">
          <a:xfrm>
            <a:off x="3887788" y="5642322"/>
            <a:ext cx="541337" cy="234950"/>
          </a:xfrm>
          <a:prstGeom prst="line">
            <a:avLst/>
          </a:prstGeom>
          <a:noFill/>
          <a:ln w="9525" cmpd="sng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zh-CN" sz="2000">
              <a:solidFill>
                <a:srgbClr val="000000"/>
              </a:solidFill>
              <a:latin typeface="Gill Sans MT" panose="020B0502020104020203" pitchFamily="34" charset="0"/>
              <a:sym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0466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CD8BA-BCAC-45E4-A224-970E5D66A82E}" type="slidenum">
              <a:rPr lang="zh-CN" altLang="zh-CN"/>
              <a:pPr/>
              <a:t>23</a:t>
            </a:fld>
            <a:endParaRPr lang="zh-CN" altLang="zh-CN"/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536" y="976139"/>
            <a:ext cx="8229600" cy="914400"/>
          </a:xfrm>
          <a:noFill/>
          <a:ln/>
        </p:spPr>
        <p:txBody>
          <a:bodyPr>
            <a:normAutofit/>
          </a:bodyPr>
          <a:lstStyle/>
          <a:p>
            <a:r>
              <a:rPr lang="zh-CN" altLang="zh-CN" sz="3600" b="1" dirty="0">
                <a:solidFill>
                  <a:srgbClr val="133984"/>
                </a:solidFill>
                <a:latin typeface="Cambria" panose="02040503050406030204" pitchFamily="18" charset="0"/>
              </a:rPr>
              <a:t>Pipelined Protocols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83568" y="2256732"/>
            <a:ext cx="4041775" cy="2568575"/>
          </a:xfrm>
          <a:noFill/>
          <a:ln/>
        </p:spPr>
        <p:txBody>
          <a:bodyPr/>
          <a:lstStyle/>
          <a:p>
            <a:pPr marL="342900" indent="-342900" algn="l">
              <a:buFontTx/>
              <a:buChar char="•"/>
            </a:pPr>
            <a:r>
              <a:rPr lang="zh-CN" altLang="zh-CN" sz="2000" dirty="0">
                <a:latin typeface="Cambria" panose="02040503050406030204" pitchFamily="18" charset="0"/>
              </a:rPr>
              <a:t>Multiple, “in-flight” Packets</a:t>
            </a:r>
          </a:p>
          <a:p>
            <a:pPr marL="742950" lvl="1" indent="-285750" algn="l">
              <a:buFontTx/>
              <a:buChar char="–"/>
            </a:pPr>
            <a:r>
              <a:rPr lang="zh-CN" altLang="zh-CN" sz="1800" dirty="0">
                <a:latin typeface="Cambria" panose="02040503050406030204" pitchFamily="18" charset="0"/>
              </a:rPr>
              <a:t>Range of Seq #s</a:t>
            </a:r>
          </a:p>
          <a:p>
            <a:pPr marL="742950" lvl="1" indent="-285750" algn="l">
              <a:buFontTx/>
              <a:buChar char="–"/>
            </a:pPr>
            <a:r>
              <a:rPr lang="zh-CN" altLang="zh-CN" sz="1800" dirty="0">
                <a:latin typeface="Cambria" panose="02040503050406030204" pitchFamily="18" charset="0"/>
              </a:rPr>
              <a:t>Buffering</a:t>
            </a:r>
          </a:p>
        </p:txBody>
      </p:sp>
      <p:sp>
        <p:nvSpPr>
          <p:cNvPr id="53252" name="Content Placeholder 23"/>
          <p:cNvSpPr>
            <a:spLocks noGrp="1" noChangeArrowheads="1"/>
          </p:cNvSpPr>
          <p:nvPr>
            <p:ph sz="quarter" idx="4294967295"/>
          </p:nvPr>
        </p:nvSpPr>
        <p:spPr bwMode="auto">
          <a:xfrm>
            <a:off x="4724488" y="2308299"/>
            <a:ext cx="4041775" cy="4937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zh-CN" sz="2400" dirty="0">
                <a:latin typeface="Cambria" panose="02040503050406030204" pitchFamily="18" charset="0"/>
              </a:rPr>
              <a:t>2 Forms</a:t>
            </a:r>
          </a:p>
          <a:p>
            <a:pPr lvl="1"/>
            <a:r>
              <a:rPr lang="zh-CN" altLang="zh-CN" sz="2000" dirty="0">
                <a:latin typeface="Cambria" panose="02040503050406030204" pitchFamily="18" charset="0"/>
              </a:rPr>
              <a:t>Go-Back-N</a:t>
            </a:r>
          </a:p>
          <a:p>
            <a:pPr lvl="1"/>
            <a:r>
              <a:rPr lang="zh-CN" altLang="zh-CN" sz="2000" dirty="0">
                <a:latin typeface="Cambria" panose="02040503050406030204" pitchFamily="18" charset="0"/>
              </a:rPr>
              <a:t>Selective Repeat</a:t>
            </a:r>
          </a:p>
          <a:p>
            <a:pPr lvl="1"/>
            <a:endParaRPr lang="zh-CN" altLang="zh-CN" sz="2000" dirty="0">
              <a:latin typeface="Cambria" panose="02040503050406030204" pitchFamily="18" charset="0"/>
            </a:endParaRPr>
          </a:p>
          <a:p>
            <a:endParaRPr lang="zh-CN" altLang="zh-CN" sz="2400" dirty="0">
              <a:latin typeface="Cambria" panose="02040503050406030204" pitchFamily="18" charset="0"/>
            </a:endParaRPr>
          </a:p>
        </p:txBody>
      </p:sp>
      <p:pic>
        <p:nvPicPr>
          <p:cNvPr id="53253" name="Picture 5" descr="rdt_pipelined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00" y="3843338"/>
            <a:ext cx="6105525" cy="237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157985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灯片编号占位符 5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5D126-8558-419A-B3AF-5322FFE2E4C2}" type="slidenum">
              <a:rPr lang="zh-CN" altLang="zh-CN"/>
              <a:pPr/>
              <a:t>24</a:t>
            </a:fld>
            <a:endParaRPr lang="zh-CN" altLang="zh-CN"/>
          </a:p>
        </p:txBody>
      </p:sp>
      <p:sp>
        <p:nvSpPr>
          <p:cNvPr id="542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76930" y="1027510"/>
            <a:ext cx="8229600" cy="990600"/>
          </a:xfrm>
          <a:noFill/>
          <a:ln/>
        </p:spPr>
        <p:txBody>
          <a:bodyPr>
            <a:normAutofit/>
          </a:bodyPr>
          <a:lstStyle/>
          <a:p>
            <a:r>
              <a:rPr lang="zh-CN" altLang="zh-CN" sz="3200" b="1" dirty="0">
                <a:solidFill>
                  <a:srgbClr val="133984"/>
                </a:solidFill>
                <a:latin typeface="Cambria" panose="02040503050406030204" pitchFamily="18" charset="0"/>
              </a:rPr>
              <a:t>Pipelining: Increased Utilization</a:t>
            </a:r>
            <a:endParaRPr lang="zh-CN" altLang="zh-CN" sz="4000" b="1" dirty="0">
              <a:solidFill>
                <a:srgbClr val="133984"/>
              </a:solidFill>
              <a:latin typeface="Cambria" panose="02040503050406030204" pitchFamily="18" charset="0"/>
            </a:endParaRPr>
          </a:p>
        </p:txBody>
      </p:sp>
      <p:sp>
        <p:nvSpPr>
          <p:cNvPr id="54275" name="Line 3"/>
          <p:cNvSpPr>
            <a:spLocks noChangeShapeType="1"/>
          </p:cNvSpPr>
          <p:nvPr/>
        </p:nvSpPr>
        <p:spPr bwMode="auto">
          <a:xfrm>
            <a:off x="3352353" y="2826147"/>
            <a:ext cx="2082800" cy="931863"/>
          </a:xfrm>
          <a:prstGeom prst="line">
            <a:avLst/>
          </a:prstGeom>
          <a:noFill/>
          <a:ln w="9525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Gill Sans MT" panose="020B0502020104020203" pitchFamily="34" charset="0"/>
              <a:sym typeface="Gill Sans MT" panose="020B0502020104020203" pitchFamily="34" charset="0"/>
            </a:endParaRPr>
          </a:p>
        </p:txBody>
      </p:sp>
      <p:sp>
        <p:nvSpPr>
          <p:cNvPr id="54276" name="Text Box 4"/>
          <p:cNvSpPr>
            <a:spLocks noChangeArrowheads="1"/>
          </p:cNvSpPr>
          <p:nvPr/>
        </p:nvSpPr>
        <p:spPr bwMode="auto">
          <a:xfrm>
            <a:off x="180528" y="2619772"/>
            <a:ext cx="3086100" cy="3540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r>
              <a:rPr lang="en-US" altLang="zh-CN" sz="1600" dirty="0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rPr>
              <a:t>first packet bit transmitted, </a:t>
            </a:r>
            <a:r>
              <a:rPr lang="en-US" altLang="zh-CN" sz="1600" dirty="0">
                <a:solidFill>
                  <a:srgbClr val="FF0000"/>
                </a:solidFill>
                <a:latin typeface="Gill Sans MT" panose="020B0502020104020203" pitchFamily="34" charset="0"/>
                <a:sym typeface="Gill Sans MT" panose="020B0502020104020203" pitchFamily="34" charset="0"/>
              </a:rPr>
              <a:t>t=0</a:t>
            </a:r>
            <a:endParaRPr lang="en-US" altLang="zh-CN" sz="1600" dirty="0"/>
          </a:p>
        </p:txBody>
      </p:sp>
      <p:sp>
        <p:nvSpPr>
          <p:cNvPr id="54277" name="Line 5"/>
          <p:cNvSpPr>
            <a:spLocks noChangeShapeType="1"/>
          </p:cNvSpPr>
          <p:nvPr/>
        </p:nvSpPr>
        <p:spPr bwMode="auto">
          <a:xfrm>
            <a:off x="3342828" y="2603897"/>
            <a:ext cx="20638" cy="3284538"/>
          </a:xfrm>
          <a:prstGeom prst="line">
            <a:avLst/>
          </a:prstGeom>
          <a:noFill/>
          <a:ln w="9525" cmpd="sng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Gill Sans MT" panose="020B0502020104020203" pitchFamily="34" charset="0"/>
              <a:sym typeface="Gill Sans MT" panose="020B0502020104020203" pitchFamily="34" charset="0"/>
            </a:endParaRPr>
          </a:p>
        </p:txBody>
      </p:sp>
      <p:sp>
        <p:nvSpPr>
          <p:cNvPr id="54278" name="Line 6"/>
          <p:cNvSpPr>
            <a:spLocks noChangeShapeType="1"/>
          </p:cNvSpPr>
          <p:nvPr/>
        </p:nvSpPr>
        <p:spPr bwMode="auto">
          <a:xfrm>
            <a:off x="5424041" y="2616597"/>
            <a:ext cx="22225" cy="3351213"/>
          </a:xfrm>
          <a:prstGeom prst="line">
            <a:avLst/>
          </a:prstGeom>
          <a:noFill/>
          <a:ln w="9525" cmpd="sng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Gill Sans MT" panose="020B0502020104020203" pitchFamily="34" charset="0"/>
              <a:sym typeface="Gill Sans MT" panose="020B0502020104020203" pitchFamily="34" charset="0"/>
            </a:endParaRPr>
          </a:p>
        </p:txBody>
      </p:sp>
      <p:sp>
        <p:nvSpPr>
          <p:cNvPr id="54279" name="Text Box 7"/>
          <p:cNvSpPr>
            <a:spLocks noChangeArrowheads="1"/>
          </p:cNvSpPr>
          <p:nvPr/>
        </p:nvSpPr>
        <p:spPr bwMode="auto">
          <a:xfrm>
            <a:off x="2882453" y="2276872"/>
            <a:ext cx="1042988" cy="3556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Sender</a:t>
            </a:r>
            <a:endParaRPr lang="en-US" altLang="zh-CN" sz="2400"/>
          </a:p>
        </p:txBody>
      </p:sp>
      <p:sp>
        <p:nvSpPr>
          <p:cNvPr id="54280" name="Text Box 8"/>
          <p:cNvSpPr>
            <a:spLocks noChangeArrowheads="1"/>
          </p:cNvSpPr>
          <p:nvPr/>
        </p:nvSpPr>
        <p:spPr bwMode="auto">
          <a:xfrm>
            <a:off x="4911278" y="2276872"/>
            <a:ext cx="1312863" cy="3556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r>
              <a:rPr lang="en-US" altLang="zh-CN" sz="2000" b="1">
                <a:solidFill>
                  <a:srgbClr val="00000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Receiver</a:t>
            </a:r>
            <a:endParaRPr lang="en-US" altLang="zh-CN" sz="2400"/>
          </a:p>
        </p:txBody>
      </p:sp>
      <p:sp>
        <p:nvSpPr>
          <p:cNvPr id="54281" name="Line 9"/>
          <p:cNvSpPr>
            <a:spLocks noChangeShapeType="1"/>
          </p:cNvSpPr>
          <p:nvPr/>
        </p:nvSpPr>
        <p:spPr bwMode="auto">
          <a:xfrm>
            <a:off x="3363466" y="2821385"/>
            <a:ext cx="2049462" cy="3175"/>
          </a:xfrm>
          <a:prstGeom prst="line">
            <a:avLst/>
          </a:prstGeom>
          <a:noFill/>
          <a:ln w="9525" cmpd="sng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Gill Sans MT" panose="020B0502020104020203" pitchFamily="34" charset="0"/>
              <a:sym typeface="Gill Sans MT" panose="020B0502020104020203" pitchFamily="34" charset="0"/>
            </a:endParaRPr>
          </a:p>
        </p:txBody>
      </p:sp>
      <p:sp>
        <p:nvSpPr>
          <p:cNvPr id="54282" name="Line 10"/>
          <p:cNvSpPr>
            <a:spLocks noChangeShapeType="1"/>
          </p:cNvSpPr>
          <p:nvPr/>
        </p:nvSpPr>
        <p:spPr bwMode="auto">
          <a:xfrm>
            <a:off x="3369816" y="4953397"/>
            <a:ext cx="2049462" cy="0"/>
          </a:xfrm>
          <a:prstGeom prst="line">
            <a:avLst/>
          </a:prstGeom>
          <a:noFill/>
          <a:ln w="9525" cmpd="sng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Gill Sans MT" panose="020B0502020104020203" pitchFamily="34" charset="0"/>
              <a:sym typeface="Gill Sans MT" panose="020B0502020104020203" pitchFamily="34" charset="0"/>
            </a:endParaRPr>
          </a:p>
        </p:txBody>
      </p:sp>
      <p:sp>
        <p:nvSpPr>
          <p:cNvPr id="54283" name="Freeform 11"/>
          <p:cNvSpPr>
            <a:spLocks noChangeArrowheads="1"/>
          </p:cNvSpPr>
          <p:nvPr/>
        </p:nvSpPr>
        <p:spPr bwMode="auto">
          <a:xfrm>
            <a:off x="3347591" y="2818210"/>
            <a:ext cx="2087562" cy="1169987"/>
          </a:xfrm>
          <a:custGeom>
            <a:avLst/>
            <a:gdLst>
              <a:gd name="T0" fmla="*/ 0 w 2902"/>
              <a:gd name="T1" fmla="*/ 0 h 1185"/>
              <a:gd name="T2" fmla="*/ 2895 w 2902"/>
              <a:gd name="T3" fmla="*/ 937 h 1185"/>
              <a:gd name="T4" fmla="*/ 2902 w 2902"/>
              <a:gd name="T5" fmla="*/ 1185 h 1185"/>
              <a:gd name="T6" fmla="*/ 0 w 2902"/>
              <a:gd name="T7" fmla="*/ 247 h 1185"/>
              <a:gd name="T8" fmla="*/ 0 w 2902"/>
              <a:gd name="T9" fmla="*/ 0 h 118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02"/>
              <a:gd name="T16" fmla="*/ 0 h 1185"/>
              <a:gd name="T17" fmla="*/ 2902 w 2902"/>
              <a:gd name="T18" fmla="*/ 1185 h 118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/>
          </a:custGeom>
          <a:solidFill>
            <a:srgbClr val="00CCFF"/>
          </a:solidFill>
          <a:ln w="9525" cmpd="sng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Gill Sans MT" panose="020B0502020104020203" pitchFamily="34" charset="0"/>
              <a:sym typeface="Gill Sans MT" panose="020B0502020104020203" pitchFamily="34" charset="0"/>
            </a:endParaRPr>
          </a:p>
        </p:txBody>
      </p:sp>
      <p:sp>
        <p:nvSpPr>
          <p:cNvPr id="54284" name="Line 12"/>
          <p:cNvSpPr>
            <a:spLocks noChangeShapeType="1"/>
          </p:cNvSpPr>
          <p:nvPr/>
        </p:nvSpPr>
        <p:spPr bwMode="auto">
          <a:xfrm flipH="1">
            <a:off x="3212653" y="2818210"/>
            <a:ext cx="123825" cy="3175"/>
          </a:xfrm>
          <a:prstGeom prst="line">
            <a:avLst/>
          </a:prstGeom>
          <a:noFill/>
          <a:ln w="9525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Gill Sans MT" panose="020B0502020104020203" pitchFamily="34" charset="0"/>
              <a:sym typeface="Gill Sans MT" panose="020B0502020104020203" pitchFamily="34" charset="0"/>
            </a:endParaRPr>
          </a:p>
        </p:txBody>
      </p:sp>
      <p:sp>
        <p:nvSpPr>
          <p:cNvPr id="54285" name="Line 13"/>
          <p:cNvSpPr>
            <a:spLocks noChangeShapeType="1"/>
          </p:cNvSpPr>
          <p:nvPr/>
        </p:nvSpPr>
        <p:spPr bwMode="auto">
          <a:xfrm flipH="1">
            <a:off x="3212653" y="3062685"/>
            <a:ext cx="123825" cy="0"/>
          </a:xfrm>
          <a:prstGeom prst="line">
            <a:avLst/>
          </a:prstGeom>
          <a:noFill/>
          <a:ln w="9525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Gill Sans MT" panose="020B0502020104020203" pitchFamily="34" charset="0"/>
              <a:sym typeface="Gill Sans MT" panose="020B0502020104020203" pitchFamily="34" charset="0"/>
            </a:endParaRPr>
          </a:p>
        </p:txBody>
      </p:sp>
      <p:sp>
        <p:nvSpPr>
          <p:cNvPr id="54286" name="Text Box 14"/>
          <p:cNvSpPr>
            <a:spLocks noChangeArrowheads="1"/>
          </p:cNvSpPr>
          <p:nvPr/>
        </p:nvSpPr>
        <p:spPr bwMode="auto">
          <a:xfrm>
            <a:off x="2431603" y="3802460"/>
            <a:ext cx="9652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r>
              <a:rPr lang="en-US" altLang="zh-CN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rPr>
              <a:t>RTT </a:t>
            </a:r>
            <a:endParaRPr lang="zh-CN" altLang="en-US" sz="2400"/>
          </a:p>
        </p:txBody>
      </p:sp>
      <p:sp>
        <p:nvSpPr>
          <p:cNvPr id="54287" name="Line 15"/>
          <p:cNvSpPr>
            <a:spLocks noChangeShapeType="1"/>
          </p:cNvSpPr>
          <p:nvPr/>
        </p:nvSpPr>
        <p:spPr bwMode="auto">
          <a:xfrm>
            <a:off x="3245991" y="4113610"/>
            <a:ext cx="9525" cy="820737"/>
          </a:xfrm>
          <a:prstGeom prst="line">
            <a:avLst/>
          </a:prstGeom>
          <a:noFill/>
          <a:ln w="9525" cmpd="sng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Gill Sans MT" panose="020B0502020104020203" pitchFamily="34" charset="0"/>
              <a:sym typeface="Gill Sans MT" panose="020B0502020104020203" pitchFamily="34" charset="0"/>
            </a:endParaRPr>
          </a:p>
        </p:txBody>
      </p:sp>
      <p:sp>
        <p:nvSpPr>
          <p:cNvPr id="54288" name="Line 16"/>
          <p:cNvSpPr>
            <a:spLocks noChangeShapeType="1"/>
          </p:cNvSpPr>
          <p:nvPr/>
        </p:nvSpPr>
        <p:spPr bwMode="auto">
          <a:xfrm flipV="1">
            <a:off x="3250753" y="3084910"/>
            <a:ext cx="1588" cy="776287"/>
          </a:xfrm>
          <a:prstGeom prst="line">
            <a:avLst/>
          </a:prstGeom>
          <a:noFill/>
          <a:ln w="9525" cmpd="sng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Gill Sans MT" panose="020B0502020104020203" pitchFamily="34" charset="0"/>
              <a:sym typeface="Gill Sans MT" panose="020B0502020104020203" pitchFamily="34" charset="0"/>
            </a:endParaRPr>
          </a:p>
        </p:txBody>
      </p:sp>
      <p:sp>
        <p:nvSpPr>
          <p:cNvPr id="54289" name="Text Box 17"/>
          <p:cNvSpPr>
            <a:spLocks noChangeArrowheads="1"/>
          </p:cNvSpPr>
          <p:nvPr/>
        </p:nvSpPr>
        <p:spPr bwMode="auto">
          <a:xfrm>
            <a:off x="186878" y="2889647"/>
            <a:ext cx="2884488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r>
              <a:rPr lang="en-US" altLang="zh-CN" sz="1600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rPr>
              <a:t>last bit transmitted, </a:t>
            </a:r>
            <a:r>
              <a:rPr lang="en-US" altLang="zh-CN" sz="1600">
                <a:solidFill>
                  <a:srgbClr val="FF0000"/>
                </a:solidFill>
                <a:latin typeface="Gill Sans MT" panose="020B0502020104020203" pitchFamily="34" charset="0"/>
                <a:sym typeface="Gill Sans MT" panose="020B0502020104020203" pitchFamily="34" charset="0"/>
              </a:rPr>
              <a:t>t = L / R</a:t>
            </a:r>
            <a:endParaRPr lang="zh-CN" altLang="en-US" sz="1600"/>
          </a:p>
        </p:txBody>
      </p:sp>
      <p:sp>
        <p:nvSpPr>
          <p:cNvPr id="54290" name="Line 18"/>
          <p:cNvSpPr>
            <a:spLocks noChangeShapeType="1"/>
          </p:cNvSpPr>
          <p:nvPr/>
        </p:nvSpPr>
        <p:spPr bwMode="auto">
          <a:xfrm flipH="1">
            <a:off x="5412928" y="3743722"/>
            <a:ext cx="125413" cy="0"/>
          </a:xfrm>
          <a:prstGeom prst="line">
            <a:avLst/>
          </a:prstGeom>
          <a:noFill/>
          <a:ln w="9525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Gill Sans MT" panose="020B0502020104020203" pitchFamily="34" charset="0"/>
              <a:sym typeface="Gill Sans MT" panose="020B0502020104020203" pitchFamily="34" charset="0"/>
            </a:endParaRPr>
          </a:p>
        </p:txBody>
      </p:sp>
      <p:sp>
        <p:nvSpPr>
          <p:cNvPr id="54291" name="Text Box 19"/>
          <p:cNvSpPr>
            <a:spLocks noChangeArrowheads="1"/>
          </p:cNvSpPr>
          <p:nvPr/>
        </p:nvSpPr>
        <p:spPr bwMode="auto">
          <a:xfrm>
            <a:off x="5489128" y="3565922"/>
            <a:ext cx="26416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1600" dirty="0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rPr>
              <a:t>first packet bit arrives</a:t>
            </a:r>
            <a:endParaRPr lang="zh-CN" altLang="en-US" sz="1600" dirty="0"/>
          </a:p>
        </p:txBody>
      </p:sp>
      <p:sp>
        <p:nvSpPr>
          <p:cNvPr id="54292" name="Line 20"/>
          <p:cNvSpPr>
            <a:spLocks noChangeShapeType="1"/>
          </p:cNvSpPr>
          <p:nvPr/>
        </p:nvSpPr>
        <p:spPr bwMode="auto">
          <a:xfrm>
            <a:off x="5435153" y="3994547"/>
            <a:ext cx="119063" cy="0"/>
          </a:xfrm>
          <a:prstGeom prst="line">
            <a:avLst/>
          </a:prstGeom>
          <a:noFill/>
          <a:ln w="9525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Gill Sans MT" panose="020B0502020104020203" pitchFamily="34" charset="0"/>
              <a:sym typeface="Gill Sans MT" panose="020B0502020104020203" pitchFamily="34" charset="0"/>
            </a:endParaRPr>
          </a:p>
        </p:txBody>
      </p:sp>
      <p:sp>
        <p:nvSpPr>
          <p:cNvPr id="54293" name="Text Box 21"/>
          <p:cNvSpPr>
            <a:spLocks noChangeArrowheads="1"/>
          </p:cNvSpPr>
          <p:nvPr/>
        </p:nvSpPr>
        <p:spPr bwMode="auto">
          <a:xfrm>
            <a:off x="5493891" y="3818335"/>
            <a:ext cx="358140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1600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rPr>
              <a:t>last packet bit arrives, send ACK</a:t>
            </a:r>
            <a:endParaRPr lang="zh-CN" altLang="en-US" sz="1600"/>
          </a:p>
        </p:txBody>
      </p:sp>
      <p:sp>
        <p:nvSpPr>
          <p:cNvPr id="54294" name="Text Box 22"/>
          <p:cNvSpPr>
            <a:spLocks noChangeArrowheads="1"/>
          </p:cNvSpPr>
          <p:nvPr/>
        </p:nvSpPr>
        <p:spPr bwMode="auto">
          <a:xfrm>
            <a:off x="323528" y="4610497"/>
            <a:ext cx="29859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r>
              <a:rPr lang="en-US" altLang="zh-CN" sz="1400" dirty="0" err="1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rPr>
              <a:t>ACK</a:t>
            </a:r>
            <a:r>
              <a:rPr lang="en-US" altLang="zh-CN" sz="1400" dirty="0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rPr>
              <a:t> arrives, send next </a:t>
            </a:r>
            <a:endParaRPr lang="zh-CN" altLang="en-US" sz="1400" dirty="0">
              <a:solidFill>
                <a:srgbClr val="000000"/>
              </a:solidFill>
              <a:latin typeface="Gill Sans MT" panose="020B0502020104020203" pitchFamily="34" charset="0"/>
              <a:sym typeface="Gill Sans MT" panose="020B0502020104020203" pitchFamily="34" charset="0"/>
            </a:endParaRPr>
          </a:p>
          <a:p>
            <a:pPr algn="r"/>
            <a:r>
              <a:rPr lang="en-US" altLang="zh-CN" sz="1400" dirty="0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rPr>
              <a:t>packet, </a:t>
            </a:r>
            <a:r>
              <a:rPr lang="en-US" altLang="zh-CN" sz="1400" dirty="0">
                <a:solidFill>
                  <a:srgbClr val="FF0000"/>
                </a:solidFill>
                <a:latin typeface="Gill Sans MT" panose="020B0502020104020203" pitchFamily="34" charset="0"/>
                <a:sym typeface="Gill Sans MT" panose="020B0502020104020203" pitchFamily="34" charset="0"/>
              </a:rPr>
              <a:t>t = </a:t>
            </a:r>
            <a:r>
              <a:rPr lang="en-US" altLang="zh-CN" sz="1400" dirty="0" err="1">
                <a:solidFill>
                  <a:srgbClr val="FF0000"/>
                </a:solidFill>
                <a:latin typeface="Gill Sans MT" panose="020B0502020104020203" pitchFamily="34" charset="0"/>
                <a:sym typeface="Gill Sans MT" panose="020B0502020104020203" pitchFamily="34" charset="0"/>
              </a:rPr>
              <a:t>RTT</a:t>
            </a:r>
            <a:r>
              <a:rPr lang="en-US" altLang="zh-CN" sz="1400" dirty="0">
                <a:solidFill>
                  <a:srgbClr val="FF0000"/>
                </a:solidFill>
                <a:latin typeface="Gill Sans MT" panose="020B0502020104020203" pitchFamily="34" charset="0"/>
                <a:sym typeface="Gill Sans MT" panose="020B0502020104020203" pitchFamily="34" charset="0"/>
              </a:rPr>
              <a:t> + L / R</a:t>
            </a:r>
            <a:endParaRPr lang="zh-CN" altLang="en-US" sz="1400" dirty="0"/>
          </a:p>
        </p:txBody>
      </p:sp>
      <p:grpSp>
        <p:nvGrpSpPr>
          <p:cNvPr id="54295" name="Group 23"/>
          <p:cNvGrpSpPr>
            <a:grpSpLocks/>
          </p:cNvGrpSpPr>
          <p:nvPr/>
        </p:nvGrpSpPr>
        <p:grpSpPr bwMode="auto">
          <a:xfrm>
            <a:off x="3223766" y="4940697"/>
            <a:ext cx="1466850" cy="608013"/>
            <a:chOff x="0" y="0"/>
            <a:chExt cx="3400" cy="1025"/>
          </a:xfrm>
        </p:grpSpPr>
        <p:sp>
          <p:nvSpPr>
            <p:cNvPr id="54296" name="Line 24"/>
            <p:cNvSpPr>
              <a:spLocks noChangeShapeType="1"/>
            </p:cNvSpPr>
            <p:nvPr/>
          </p:nvSpPr>
          <p:spPr bwMode="auto">
            <a:xfrm flipH="1">
              <a:off x="0" y="0"/>
              <a:ext cx="288" cy="2"/>
            </a:xfrm>
            <a:prstGeom prst="line">
              <a:avLst/>
            </a:prstGeom>
            <a:noFill/>
            <a:ln w="952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endParaRPr>
            </a:p>
          </p:txBody>
        </p:sp>
        <p:sp>
          <p:nvSpPr>
            <p:cNvPr id="54297" name="Freeform 25"/>
            <p:cNvSpPr>
              <a:spLocks noChangeArrowheads="1"/>
            </p:cNvSpPr>
            <p:nvPr/>
          </p:nvSpPr>
          <p:spPr bwMode="auto">
            <a:xfrm>
              <a:off x="325" y="13"/>
              <a:ext cx="3075" cy="987"/>
            </a:xfrm>
            <a:custGeom>
              <a:avLst/>
              <a:gdLst>
                <a:gd name="T0" fmla="*/ 0 w 1845"/>
                <a:gd name="T1" fmla="*/ 0 h 592"/>
                <a:gd name="T2" fmla="*/ 1845 w 1845"/>
                <a:gd name="T3" fmla="*/ 592 h 592"/>
                <a:gd name="T4" fmla="*/ 1095 w 1845"/>
                <a:gd name="T5" fmla="*/ 592 h 592"/>
                <a:gd name="T6" fmla="*/ 0 w 1845"/>
                <a:gd name="T7" fmla="*/ 247 h 592"/>
                <a:gd name="T8" fmla="*/ 0 w 1845"/>
                <a:gd name="T9" fmla="*/ 0 h 5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45"/>
                <a:gd name="T16" fmla="*/ 0 h 592"/>
                <a:gd name="T17" fmla="*/ 1845 w 1845"/>
                <a:gd name="T18" fmla="*/ 592 h 5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/>
            </a:custGeom>
            <a:gradFill rotWithShape="1">
              <a:gsLst>
                <a:gs pos="0">
                  <a:srgbClr val="00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endParaRPr>
            </a:p>
          </p:txBody>
        </p:sp>
        <p:grpSp>
          <p:nvGrpSpPr>
            <p:cNvPr id="54298" name="Group 26"/>
            <p:cNvGrpSpPr>
              <a:grpSpLocks/>
            </p:cNvGrpSpPr>
            <p:nvPr/>
          </p:nvGrpSpPr>
          <p:grpSpPr bwMode="auto">
            <a:xfrm>
              <a:off x="313" y="0"/>
              <a:ext cx="2776" cy="913"/>
              <a:chOff x="0" y="0"/>
              <a:chExt cx="2775" cy="913"/>
            </a:xfrm>
          </p:grpSpPr>
          <p:sp>
            <p:nvSpPr>
              <p:cNvPr id="54299" name="Line 27"/>
              <p:cNvSpPr>
                <a:spLocks noChangeShapeType="1"/>
              </p:cNvSpPr>
              <p:nvPr/>
            </p:nvSpPr>
            <p:spPr bwMode="auto">
              <a:xfrm>
                <a:off x="0" y="0"/>
                <a:ext cx="1587" cy="513"/>
              </a:xfrm>
              <a:prstGeom prst="line">
                <a:avLst/>
              </a:prstGeom>
              <a:noFill/>
              <a:ln w="952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Gill Sans MT" panose="020B0502020104020203" pitchFamily="34" charset="0"/>
                  <a:sym typeface="Gill Sans MT" panose="020B0502020104020203" pitchFamily="34" charset="0"/>
                </a:endParaRPr>
              </a:p>
            </p:txBody>
          </p:sp>
          <p:sp>
            <p:nvSpPr>
              <p:cNvPr id="54300" name="Line 28"/>
              <p:cNvSpPr>
                <a:spLocks noChangeShapeType="1"/>
              </p:cNvSpPr>
              <p:nvPr/>
            </p:nvSpPr>
            <p:spPr bwMode="auto">
              <a:xfrm>
                <a:off x="1600" y="512"/>
                <a:ext cx="1175" cy="401"/>
              </a:xfrm>
              <a:prstGeom prst="line">
                <a:avLst/>
              </a:prstGeom>
              <a:noFill/>
              <a:ln w="9525" cmpd="sng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Gill Sans MT" panose="020B0502020104020203" pitchFamily="34" charset="0"/>
                  <a:sym typeface="Gill Sans MT" panose="020B0502020104020203" pitchFamily="34" charset="0"/>
                </a:endParaRPr>
              </a:p>
            </p:txBody>
          </p:sp>
        </p:grpSp>
        <p:sp>
          <p:nvSpPr>
            <p:cNvPr id="54301" name="Line 29"/>
            <p:cNvSpPr>
              <a:spLocks noChangeShapeType="1"/>
            </p:cNvSpPr>
            <p:nvPr/>
          </p:nvSpPr>
          <p:spPr bwMode="auto">
            <a:xfrm>
              <a:off x="313" y="412"/>
              <a:ext cx="687" cy="213"/>
            </a:xfrm>
            <a:prstGeom prst="line">
              <a:avLst/>
            </a:prstGeom>
            <a:noFill/>
            <a:ln w="952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endParaRPr>
            </a:p>
          </p:txBody>
        </p:sp>
        <p:sp>
          <p:nvSpPr>
            <p:cNvPr id="54302" name="Line 30"/>
            <p:cNvSpPr>
              <a:spLocks noChangeShapeType="1"/>
            </p:cNvSpPr>
            <p:nvPr/>
          </p:nvSpPr>
          <p:spPr bwMode="auto">
            <a:xfrm>
              <a:off x="1013" y="623"/>
              <a:ext cx="1175" cy="402"/>
            </a:xfrm>
            <a:prstGeom prst="line">
              <a:avLst/>
            </a:prstGeom>
            <a:noFill/>
            <a:ln w="9525" cmpd="sng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endParaRPr>
            </a:p>
          </p:txBody>
        </p:sp>
      </p:grpSp>
      <p:sp>
        <p:nvSpPr>
          <p:cNvPr id="54303" name="Freeform 31"/>
          <p:cNvSpPr>
            <a:spLocks noChangeArrowheads="1"/>
          </p:cNvSpPr>
          <p:nvPr/>
        </p:nvSpPr>
        <p:spPr bwMode="auto">
          <a:xfrm>
            <a:off x="3352353" y="3070622"/>
            <a:ext cx="2087563" cy="1168400"/>
          </a:xfrm>
          <a:custGeom>
            <a:avLst/>
            <a:gdLst>
              <a:gd name="T0" fmla="*/ 0 w 2902"/>
              <a:gd name="T1" fmla="*/ 0 h 1185"/>
              <a:gd name="T2" fmla="*/ 2895 w 2902"/>
              <a:gd name="T3" fmla="*/ 937 h 1185"/>
              <a:gd name="T4" fmla="*/ 2902 w 2902"/>
              <a:gd name="T5" fmla="*/ 1185 h 1185"/>
              <a:gd name="T6" fmla="*/ 0 w 2902"/>
              <a:gd name="T7" fmla="*/ 247 h 1185"/>
              <a:gd name="T8" fmla="*/ 0 w 2902"/>
              <a:gd name="T9" fmla="*/ 0 h 118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02"/>
              <a:gd name="T16" fmla="*/ 0 h 1185"/>
              <a:gd name="T17" fmla="*/ 2902 w 2902"/>
              <a:gd name="T18" fmla="*/ 1185 h 118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/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Gill Sans MT" panose="020B0502020104020203" pitchFamily="34" charset="0"/>
              <a:sym typeface="Gill Sans MT" panose="020B0502020104020203" pitchFamily="34" charset="0"/>
            </a:endParaRPr>
          </a:p>
        </p:txBody>
      </p:sp>
      <p:sp>
        <p:nvSpPr>
          <p:cNvPr id="54304" name="Freeform 32"/>
          <p:cNvSpPr>
            <a:spLocks noChangeArrowheads="1"/>
          </p:cNvSpPr>
          <p:nvPr/>
        </p:nvSpPr>
        <p:spPr bwMode="auto">
          <a:xfrm>
            <a:off x="3352353" y="3321447"/>
            <a:ext cx="2087563" cy="1168400"/>
          </a:xfrm>
          <a:custGeom>
            <a:avLst/>
            <a:gdLst>
              <a:gd name="T0" fmla="*/ 0 w 2902"/>
              <a:gd name="T1" fmla="*/ 0 h 1185"/>
              <a:gd name="T2" fmla="*/ 2895 w 2902"/>
              <a:gd name="T3" fmla="*/ 937 h 1185"/>
              <a:gd name="T4" fmla="*/ 2902 w 2902"/>
              <a:gd name="T5" fmla="*/ 1185 h 1185"/>
              <a:gd name="T6" fmla="*/ 0 w 2902"/>
              <a:gd name="T7" fmla="*/ 247 h 1185"/>
              <a:gd name="T8" fmla="*/ 0 w 2902"/>
              <a:gd name="T9" fmla="*/ 0 h 118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02"/>
              <a:gd name="T16" fmla="*/ 0 h 1185"/>
              <a:gd name="T17" fmla="*/ 2902 w 2902"/>
              <a:gd name="T18" fmla="*/ 1185 h 118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/>
          </a:custGeom>
          <a:solidFill>
            <a:srgbClr val="00CCFF"/>
          </a:solidFill>
          <a:ln w="9525" cmpd="sng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Gill Sans MT" panose="020B0502020104020203" pitchFamily="34" charset="0"/>
              <a:sym typeface="Gill Sans MT" panose="020B0502020104020203" pitchFamily="34" charset="0"/>
            </a:endParaRPr>
          </a:p>
        </p:txBody>
      </p:sp>
      <p:sp>
        <p:nvSpPr>
          <p:cNvPr id="54305" name="Line 33"/>
          <p:cNvSpPr>
            <a:spLocks noChangeShapeType="1"/>
          </p:cNvSpPr>
          <p:nvPr/>
        </p:nvSpPr>
        <p:spPr bwMode="auto">
          <a:xfrm flipV="1">
            <a:off x="3369816" y="4002485"/>
            <a:ext cx="2065337" cy="931862"/>
          </a:xfrm>
          <a:prstGeom prst="line">
            <a:avLst/>
          </a:prstGeom>
          <a:noFill/>
          <a:ln w="9525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Gill Sans MT" panose="020B0502020104020203" pitchFamily="34" charset="0"/>
              <a:sym typeface="Gill Sans MT" panose="020B0502020104020203" pitchFamily="34" charset="0"/>
            </a:endParaRPr>
          </a:p>
        </p:txBody>
      </p:sp>
      <p:sp>
        <p:nvSpPr>
          <p:cNvPr id="54306" name="Line 34"/>
          <p:cNvSpPr>
            <a:spLocks noChangeShapeType="1"/>
          </p:cNvSpPr>
          <p:nvPr/>
        </p:nvSpPr>
        <p:spPr bwMode="auto">
          <a:xfrm flipV="1">
            <a:off x="3369816" y="4253310"/>
            <a:ext cx="2065337" cy="931862"/>
          </a:xfrm>
          <a:prstGeom prst="line">
            <a:avLst/>
          </a:prstGeom>
          <a:noFill/>
          <a:ln w="9525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Gill Sans MT" panose="020B0502020104020203" pitchFamily="34" charset="0"/>
              <a:sym typeface="Gill Sans MT" panose="020B0502020104020203" pitchFamily="34" charset="0"/>
            </a:endParaRPr>
          </a:p>
        </p:txBody>
      </p:sp>
      <p:grpSp>
        <p:nvGrpSpPr>
          <p:cNvPr id="54307" name="Group 35"/>
          <p:cNvGrpSpPr>
            <a:grpSpLocks/>
          </p:cNvGrpSpPr>
          <p:nvPr/>
        </p:nvGrpSpPr>
        <p:grpSpPr bwMode="auto">
          <a:xfrm>
            <a:off x="3212653" y="5178822"/>
            <a:ext cx="1466850" cy="606425"/>
            <a:chOff x="0" y="0"/>
            <a:chExt cx="3400" cy="1025"/>
          </a:xfrm>
        </p:grpSpPr>
        <p:sp>
          <p:nvSpPr>
            <p:cNvPr id="54308" name="Line 36"/>
            <p:cNvSpPr>
              <a:spLocks noChangeShapeType="1"/>
            </p:cNvSpPr>
            <p:nvPr/>
          </p:nvSpPr>
          <p:spPr bwMode="auto">
            <a:xfrm flipH="1">
              <a:off x="0" y="0"/>
              <a:ext cx="288" cy="2"/>
            </a:xfrm>
            <a:prstGeom prst="line">
              <a:avLst/>
            </a:prstGeom>
            <a:noFill/>
            <a:ln w="952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endParaRPr>
            </a:p>
          </p:txBody>
        </p:sp>
        <p:sp>
          <p:nvSpPr>
            <p:cNvPr id="54309" name="Freeform 37"/>
            <p:cNvSpPr>
              <a:spLocks noChangeArrowheads="1"/>
            </p:cNvSpPr>
            <p:nvPr/>
          </p:nvSpPr>
          <p:spPr bwMode="auto">
            <a:xfrm>
              <a:off x="325" y="13"/>
              <a:ext cx="3075" cy="987"/>
            </a:xfrm>
            <a:custGeom>
              <a:avLst/>
              <a:gdLst>
                <a:gd name="T0" fmla="*/ 0 w 1845"/>
                <a:gd name="T1" fmla="*/ 0 h 592"/>
                <a:gd name="T2" fmla="*/ 1845 w 1845"/>
                <a:gd name="T3" fmla="*/ 592 h 592"/>
                <a:gd name="T4" fmla="*/ 1095 w 1845"/>
                <a:gd name="T5" fmla="*/ 592 h 592"/>
                <a:gd name="T6" fmla="*/ 0 w 1845"/>
                <a:gd name="T7" fmla="*/ 247 h 592"/>
                <a:gd name="T8" fmla="*/ 0 w 1845"/>
                <a:gd name="T9" fmla="*/ 0 h 5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45"/>
                <a:gd name="T16" fmla="*/ 0 h 592"/>
                <a:gd name="T17" fmla="*/ 1845 w 1845"/>
                <a:gd name="T18" fmla="*/ 592 h 5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/>
            </a:custGeom>
            <a:gradFill rotWithShape="1">
              <a:gsLst>
                <a:gs pos="0">
                  <a:srgbClr val="00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endParaRPr>
            </a:p>
          </p:txBody>
        </p:sp>
        <p:grpSp>
          <p:nvGrpSpPr>
            <p:cNvPr id="54310" name="Group 38"/>
            <p:cNvGrpSpPr>
              <a:grpSpLocks/>
            </p:cNvGrpSpPr>
            <p:nvPr/>
          </p:nvGrpSpPr>
          <p:grpSpPr bwMode="auto">
            <a:xfrm>
              <a:off x="313" y="0"/>
              <a:ext cx="2776" cy="913"/>
              <a:chOff x="0" y="0"/>
              <a:chExt cx="2775" cy="913"/>
            </a:xfrm>
          </p:grpSpPr>
          <p:sp>
            <p:nvSpPr>
              <p:cNvPr id="54311" name="Line 39"/>
              <p:cNvSpPr>
                <a:spLocks noChangeShapeType="1"/>
              </p:cNvSpPr>
              <p:nvPr/>
            </p:nvSpPr>
            <p:spPr bwMode="auto">
              <a:xfrm>
                <a:off x="0" y="0"/>
                <a:ext cx="1587" cy="513"/>
              </a:xfrm>
              <a:prstGeom prst="line">
                <a:avLst/>
              </a:prstGeom>
              <a:noFill/>
              <a:ln w="952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Gill Sans MT" panose="020B0502020104020203" pitchFamily="34" charset="0"/>
                  <a:sym typeface="Gill Sans MT" panose="020B0502020104020203" pitchFamily="34" charset="0"/>
                </a:endParaRPr>
              </a:p>
            </p:txBody>
          </p:sp>
          <p:sp>
            <p:nvSpPr>
              <p:cNvPr id="54312" name="Line 40"/>
              <p:cNvSpPr>
                <a:spLocks noChangeShapeType="1"/>
              </p:cNvSpPr>
              <p:nvPr/>
            </p:nvSpPr>
            <p:spPr bwMode="auto">
              <a:xfrm>
                <a:off x="1600" y="512"/>
                <a:ext cx="1175" cy="401"/>
              </a:xfrm>
              <a:prstGeom prst="line">
                <a:avLst/>
              </a:prstGeom>
              <a:noFill/>
              <a:ln w="9525" cmpd="sng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Gill Sans MT" panose="020B0502020104020203" pitchFamily="34" charset="0"/>
                  <a:sym typeface="Gill Sans MT" panose="020B0502020104020203" pitchFamily="34" charset="0"/>
                </a:endParaRPr>
              </a:p>
            </p:txBody>
          </p:sp>
        </p:grpSp>
        <p:sp>
          <p:nvSpPr>
            <p:cNvPr id="54313" name="Line 41"/>
            <p:cNvSpPr>
              <a:spLocks noChangeShapeType="1"/>
            </p:cNvSpPr>
            <p:nvPr/>
          </p:nvSpPr>
          <p:spPr bwMode="auto">
            <a:xfrm>
              <a:off x="313" y="412"/>
              <a:ext cx="687" cy="213"/>
            </a:xfrm>
            <a:prstGeom prst="line">
              <a:avLst/>
            </a:prstGeom>
            <a:noFill/>
            <a:ln w="952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endParaRPr>
            </a:p>
          </p:txBody>
        </p:sp>
        <p:sp>
          <p:nvSpPr>
            <p:cNvPr id="54314" name="Line 42"/>
            <p:cNvSpPr>
              <a:spLocks noChangeShapeType="1"/>
            </p:cNvSpPr>
            <p:nvPr/>
          </p:nvSpPr>
          <p:spPr bwMode="auto">
            <a:xfrm>
              <a:off x="1013" y="623"/>
              <a:ext cx="1175" cy="402"/>
            </a:xfrm>
            <a:prstGeom prst="line">
              <a:avLst/>
            </a:prstGeom>
            <a:noFill/>
            <a:ln w="9525" cmpd="sng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endParaRPr>
            </a:p>
          </p:txBody>
        </p:sp>
      </p:grpSp>
      <p:grpSp>
        <p:nvGrpSpPr>
          <p:cNvPr id="54315" name="Group 43"/>
          <p:cNvGrpSpPr>
            <a:grpSpLocks/>
          </p:cNvGrpSpPr>
          <p:nvPr/>
        </p:nvGrpSpPr>
        <p:grpSpPr bwMode="auto">
          <a:xfrm>
            <a:off x="3223766" y="5429647"/>
            <a:ext cx="1466850" cy="606425"/>
            <a:chOff x="0" y="0"/>
            <a:chExt cx="3400" cy="1025"/>
          </a:xfrm>
        </p:grpSpPr>
        <p:sp>
          <p:nvSpPr>
            <p:cNvPr id="54316" name="Line 44"/>
            <p:cNvSpPr>
              <a:spLocks noChangeShapeType="1"/>
            </p:cNvSpPr>
            <p:nvPr/>
          </p:nvSpPr>
          <p:spPr bwMode="auto">
            <a:xfrm flipH="1">
              <a:off x="0" y="0"/>
              <a:ext cx="288" cy="2"/>
            </a:xfrm>
            <a:prstGeom prst="line">
              <a:avLst/>
            </a:prstGeom>
            <a:noFill/>
            <a:ln w="952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endParaRPr>
            </a:p>
          </p:txBody>
        </p:sp>
        <p:sp>
          <p:nvSpPr>
            <p:cNvPr id="54317" name="Freeform 45"/>
            <p:cNvSpPr>
              <a:spLocks noChangeArrowheads="1"/>
            </p:cNvSpPr>
            <p:nvPr/>
          </p:nvSpPr>
          <p:spPr bwMode="auto">
            <a:xfrm>
              <a:off x="325" y="13"/>
              <a:ext cx="3075" cy="987"/>
            </a:xfrm>
            <a:custGeom>
              <a:avLst/>
              <a:gdLst>
                <a:gd name="T0" fmla="*/ 0 w 1845"/>
                <a:gd name="T1" fmla="*/ 0 h 592"/>
                <a:gd name="T2" fmla="*/ 1845 w 1845"/>
                <a:gd name="T3" fmla="*/ 592 h 592"/>
                <a:gd name="T4" fmla="*/ 1095 w 1845"/>
                <a:gd name="T5" fmla="*/ 592 h 592"/>
                <a:gd name="T6" fmla="*/ 0 w 1845"/>
                <a:gd name="T7" fmla="*/ 247 h 592"/>
                <a:gd name="T8" fmla="*/ 0 w 1845"/>
                <a:gd name="T9" fmla="*/ 0 h 5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45"/>
                <a:gd name="T16" fmla="*/ 0 h 592"/>
                <a:gd name="T17" fmla="*/ 1845 w 1845"/>
                <a:gd name="T18" fmla="*/ 592 h 5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/>
            </a:custGeom>
            <a:gradFill rotWithShape="1">
              <a:gsLst>
                <a:gs pos="0">
                  <a:srgbClr val="00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endParaRPr>
            </a:p>
          </p:txBody>
        </p:sp>
        <p:grpSp>
          <p:nvGrpSpPr>
            <p:cNvPr id="54318" name="Group 46"/>
            <p:cNvGrpSpPr>
              <a:grpSpLocks/>
            </p:cNvGrpSpPr>
            <p:nvPr/>
          </p:nvGrpSpPr>
          <p:grpSpPr bwMode="auto">
            <a:xfrm>
              <a:off x="313" y="0"/>
              <a:ext cx="2776" cy="913"/>
              <a:chOff x="0" y="0"/>
              <a:chExt cx="2775" cy="913"/>
            </a:xfrm>
          </p:grpSpPr>
          <p:sp>
            <p:nvSpPr>
              <p:cNvPr id="54319" name="Line 47"/>
              <p:cNvSpPr>
                <a:spLocks noChangeShapeType="1"/>
              </p:cNvSpPr>
              <p:nvPr/>
            </p:nvSpPr>
            <p:spPr bwMode="auto">
              <a:xfrm>
                <a:off x="0" y="0"/>
                <a:ext cx="1587" cy="513"/>
              </a:xfrm>
              <a:prstGeom prst="line">
                <a:avLst/>
              </a:prstGeom>
              <a:noFill/>
              <a:ln w="952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Gill Sans MT" panose="020B0502020104020203" pitchFamily="34" charset="0"/>
                  <a:sym typeface="Gill Sans MT" panose="020B0502020104020203" pitchFamily="34" charset="0"/>
                </a:endParaRPr>
              </a:p>
            </p:txBody>
          </p:sp>
          <p:sp>
            <p:nvSpPr>
              <p:cNvPr id="54320" name="Line 48"/>
              <p:cNvSpPr>
                <a:spLocks noChangeShapeType="1"/>
              </p:cNvSpPr>
              <p:nvPr/>
            </p:nvSpPr>
            <p:spPr bwMode="auto">
              <a:xfrm>
                <a:off x="1600" y="512"/>
                <a:ext cx="1175" cy="401"/>
              </a:xfrm>
              <a:prstGeom prst="line">
                <a:avLst/>
              </a:prstGeom>
              <a:noFill/>
              <a:ln w="9525" cmpd="sng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zh-CN">
                  <a:solidFill>
                    <a:srgbClr val="000000"/>
                  </a:solidFill>
                  <a:latin typeface="Gill Sans MT" panose="020B0502020104020203" pitchFamily="34" charset="0"/>
                  <a:sym typeface="Gill Sans MT" panose="020B0502020104020203" pitchFamily="34" charset="0"/>
                </a:endParaRPr>
              </a:p>
            </p:txBody>
          </p:sp>
        </p:grpSp>
        <p:sp>
          <p:nvSpPr>
            <p:cNvPr id="54321" name="Line 49"/>
            <p:cNvSpPr>
              <a:spLocks noChangeShapeType="1"/>
            </p:cNvSpPr>
            <p:nvPr/>
          </p:nvSpPr>
          <p:spPr bwMode="auto">
            <a:xfrm>
              <a:off x="313" y="412"/>
              <a:ext cx="687" cy="213"/>
            </a:xfrm>
            <a:prstGeom prst="line">
              <a:avLst/>
            </a:prstGeom>
            <a:noFill/>
            <a:ln w="9525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endParaRPr>
            </a:p>
          </p:txBody>
        </p:sp>
        <p:sp>
          <p:nvSpPr>
            <p:cNvPr id="54322" name="Line 50"/>
            <p:cNvSpPr>
              <a:spLocks noChangeShapeType="1"/>
            </p:cNvSpPr>
            <p:nvPr/>
          </p:nvSpPr>
          <p:spPr bwMode="auto">
            <a:xfrm>
              <a:off x="1013" y="623"/>
              <a:ext cx="1175" cy="402"/>
            </a:xfrm>
            <a:prstGeom prst="line">
              <a:avLst/>
            </a:prstGeom>
            <a:noFill/>
            <a:ln w="9525" cmpd="sng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endParaRPr>
            </a:p>
          </p:txBody>
        </p:sp>
      </p:grpSp>
      <p:sp>
        <p:nvSpPr>
          <p:cNvPr id="54323" name="Line 51"/>
          <p:cNvSpPr>
            <a:spLocks noChangeShapeType="1"/>
          </p:cNvSpPr>
          <p:nvPr/>
        </p:nvSpPr>
        <p:spPr bwMode="auto">
          <a:xfrm flipV="1">
            <a:off x="3374578" y="4505722"/>
            <a:ext cx="2065338" cy="931863"/>
          </a:xfrm>
          <a:prstGeom prst="line">
            <a:avLst/>
          </a:prstGeom>
          <a:noFill/>
          <a:ln w="9525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Gill Sans MT" panose="020B0502020104020203" pitchFamily="34" charset="0"/>
              <a:sym typeface="Gill Sans MT" panose="020B0502020104020203" pitchFamily="34" charset="0"/>
            </a:endParaRPr>
          </a:p>
        </p:txBody>
      </p:sp>
      <p:sp>
        <p:nvSpPr>
          <p:cNvPr id="54324" name="Text Box 52"/>
          <p:cNvSpPr>
            <a:spLocks noChangeArrowheads="1"/>
          </p:cNvSpPr>
          <p:nvPr/>
        </p:nvSpPr>
        <p:spPr bwMode="auto">
          <a:xfrm>
            <a:off x="5490716" y="4072335"/>
            <a:ext cx="3833812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1600" dirty="0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rPr>
              <a:t>last bit of 2</a:t>
            </a:r>
            <a:r>
              <a:rPr lang="en-US" altLang="zh-CN" sz="1600" baseline="30000" dirty="0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rPr>
              <a:t>nd</a:t>
            </a:r>
            <a:r>
              <a:rPr lang="en-US" altLang="zh-CN" sz="1600" dirty="0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rPr>
              <a:t> packet arrives, send </a:t>
            </a:r>
            <a:r>
              <a:rPr lang="en-US" altLang="zh-CN" sz="1600" dirty="0" err="1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rPr>
              <a:t>ACK</a:t>
            </a:r>
            <a:endParaRPr lang="zh-CN" altLang="en-US" sz="1600" dirty="0"/>
          </a:p>
        </p:txBody>
      </p:sp>
      <p:sp>
        <p:nvSpPr>
          <p:cNvPr id="54325" name="Line 53"/>
          <p:cNvSpPr>
            <a:spLocks noChangeShapeType="1"/>
          </p:cNvSpPr>
          <p:nvPr/>
        </p:nvSpPr>
        <p:spPr bwMode="auto">
          <a:xfrm flipV="1">
            <a:off x="5435153" y="4231085"/>
            <a:ext cx="112713" cy="0"/>
          </a:xfrm>
          <a:prstGeom prst="line">
            <a:avLst/>
          </a:prstGeom>
          <a:noFill/>
          <a:ln w="9525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Gill Sans MT" panose="020B0502020104020203" pitchFamily="34" charset="0"/>
              <a:sym typeface="Gill Sans MT" panose="020B0502020104020203" pitchFamily="34" charset="0"/>
            </a:endParaRPr>
          </a:p>
        </p:txBody>
      </p:sp>
      <p:sp>
        <p:nvSpPr>
          <p:cNvPr id="54326" name="Line 54"/>
          <p:cNvSpPr>
            <a:spLocks noChangeShapeType="1"/>
          </p:cNvSpPr>
          <p:nvPr/>
        </p:nvSpPr>
        <p:spPr bwMode="auto">
          <a:xfrm flipV="1">
            <a:off x="5446266" y="4483497"/>
            <a:ext cx="112712" cy="0"/>
          </a:xfrm>
          <a:prstGeom prst="line">
            <a:avLst/>
          </a:prstGeom>
          <a:noFill/>
          <a:ln w="9525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Gill Sans MT" panose="020B0502020104020203" pitchFamily="34" charset="0"/>
              <a:sym typeface="Gill Sans MT" panose="020B0502020104020203" pitchFamily="34" charset="0"/>
            </a:endParaRPr>
          </a:p>
        </p:txBody>
      </p:sp>
      <p:sp>
        <p:nvSpPr>
          <p:cNvPr id="54327" name="Text Box 55"/>
          <p:cNvSpPr>
            <a:spLocks noChangeArrowheads="1"/>
          </p:cNvSpPr>
          <p:nvPr/>
        </p:nvSpPr>
        <p:spPr bwMode="auto">
          <a:xfrm>
            <a:off x="5485953" y="4305697"/>
            <a:ext cx="383857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1600" dirty="0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rPr>
              <a:t>last bit of 3</a:t>
            </a:r>
            <a:r>
              <a:rPr lang="en-US" altLang="zh-CN" sz="1600" baseline="30000" dirty="0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rPr>
              <a:t>rd</a:t>
            </a:r>
            <a:r>
              <a:rPr lang="en-US" altLang="zh-CN" sz="1600" dirty="0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rPr>
              <a:t> packet arrives, send </a:t>
            </a:r>
            <a:r>
              <a:rPr lang="en-US" altLang="zh-CN" sz="1600" dirty="0" err="1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rPr>
              <a:t>ACK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30955306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76B92BA-B3D3-487D-88D4-A7D64B6CC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80"/>
            <a:ext cx="9144000" cy="574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629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253B8-5B8D-47F1-A421-3EE1AA04A09E}" type="slidenum">
              <a:rPr lang="zh-CN" altLang="zh-CN"/>
              <a:pPr/>
              <a:t>26</a:t>
            </a:fld>
            <a:endParaRPr lang="zh-CN" altLang="zh-CN"/>
          </a:p>
        </p:txBody>
      </p:sp>
      <p:sp>
        <p:nvSpPr>
          <p:cNvPr id="552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930424"/>
            <a:ext cx="8229600" cy="914400"/>
          </a:xfrm>
          <a:noFill/>
          <a:ln/>
        </p:spPr>
        <p:txBody>
          <a:bodyPr>
            <a:normAutofit/>
          </a:bodyPr>
          <a:lstStyle/>
          <a:p>
            <a:r>
              <a:rPr lang="zh-CN" altLang="zh-CN" sz="3200" b="1" dirty="0">
                <a:solidFill>
                  <a:srgbClr val="133984"/>
                </a:solidFill>
                <a:latin typeface="Cambria" panose="02040503050406030204" pitchFamily="18" charset="0"/>
              </a:rPr>
              <a:t>Pipelining Protocols: Overview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55043"/>
            <a:ext cx="4040188" cy="685800"/>
          </a:xfrm>
          <a:noFill/>
          <a:ln/>
        </p:spPr>
        <p:txBody>
          <a:bodyPr anchor="b"/>
          <a:lstStyle/>
          <a:p>
            <a:r>
              <a:rPr lang="zh-CN" altLang="zh-CN" sz="2800" b="1">
                <a:solidFill>
                  <a:schemeClr val="accent2"/>
                </a:solidFill>
                <a:latin typeface="Cambria" panose="02040503050406030204" pitchFamily="18" charset="0"/>
              </a:rPr>
              <a:t>Go-Back-N</a:t>
            </a:r>
            <a:endParaRPr lang="zh-CN" altLang="zh-CN" sz="2800">
              <a:latin typeface="Cambria" panose="02040503050406030204" pitchFamily="18" charset="0"/>
            </a:endParaRPr>
          </a:p>
        </p:txBody>
      </p:sp>
      <p:sp>
        <p:nvSpPr>
          <p:cNvPr id="55300" name="Rectangle 4"/>
          <p:cNvSpPr>
            <a:spLocks noGrp="1" noChangeArrowheads="1"/>
          </p:cNvSpPr>
          <p:nvPr>
            <p:ph sz="half" idx="4294967295"/>
          </p:nvPr>
        </p:nvSpPr>
        <p:spPr bwMode="auto">
          <a:xfrm>
            <a:off x="4648200" y="1864568"/>
            <a:ext cx="4041775" cy="685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zh-CN" altLang="zh-CN" sz="2400" b="1">
                <a:solidFill>
                  <a:schemeClr val="accent2"/>
                </a:solidFill>
                <a:latin typeface="Cambria" panose="02040503050406030204" pitchFamily="18" charset="0"/>
              </a:rPr>
              <a:t>Selective Repeat</a:t>
            </a:r>
            <a:endParaRPr lang="zh-CN" altLang="zh-CN" sz="2400">
              <a:latin typeface="Cambria" panose="02040503050406030204" pitchFamily="18" charset="0"/>
            </a:endParaRPr>
          </a:p>
        </p:txBody>
      </p:sp>
      <p:sp>
        <p:nvSpPr>
          <p:cNvPr id="55301" name="Content Placeholder 6"/>
          <p:cNvSpPr>
            <a:spLocks noGrp="1" noChangeArrowheads="1"/>
          </p:cNvSpPr>
          <p:nvPr>
            <p:ph sz="quarter" idx="4294967295"/>
          </p:nvPr>
        </p:nvSpPr>
        <p:spPr bwMode="auto">
          <a:xfrm>
            <a:off x="457200" y="2702768"/>
            <a:ext cx="4038600" cy="4038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r>
              <a:rPr lang="zh-CN" altLang="zh-CN" sz="2000" dirty="0">
                <a:latin typeface="Cambria" panose="02040503050406030204" pitchFamily="18" charset="0"/>
              </a:rPr>
              <a:t>Sender</a:t>
            </a:r>
          </a:p>
          <a:p>
            <a:pPr lvl="1">
              <a:lnSpc>
                <a:spcPct val="80000"/>
              </a:lnSpc>
            </a:pPr>
            <a:r>
              <a:rPr lang="zh-CN" altLang="zh-CN" sz="1800" dirty="0">
                <a:latin typeface="Cambria" panose="02040503050406030204" pitchFamily="18" charset="0"/>
              </a:rPr>
              <a:t>Up to N unACKed pkts in pipeline</a:t>
            </a:r>
          </a:p>
          <a:p>
            <a:pPr>
              <a:lnSpc>
                <a:spcPct val="80000"/>
              </a:lnSpc>
            </a:pPr>
            <a:r>
              <a:rPr lang="zh-CN" altLang="zh-CN" sz="2000" dirty="0">
                <a:latin typeface="Cambria" panose="02040503050406030204" pitchFamily="18" charset="0"/>
              </a:rPr>
              <a:t>Receiver</a:t>
            </a:r>
          </a:p>
          <a:p>
            <a:pPr lvl="1">
              <a:lnSpc>
                <a:spcPct val="80000"/>
              </a:lnSpc>
            </a:pPr>
            <a:r>
              <a:rPr lang="zh-CN" altLang="zh-CN" sz="1800" dirty="0">
                <a:latin typeface="Cambria" panose="02040503050406030204" pitchFamily="18" charset="0"/>
              </a:rPr>
              <a:t>Only sends cumulative ACKs</a:t>
            </a:r>
          </a:p>
          <a:p>
            <a:pPr lvl="1">
              <a:lnSpc>
                <a:spcPct val="80000"/>
              </a:lnSpc>
            </a:pPr>
            <a:r>
              <a:rPr lang="zh-CN" altLang="zh-CN" sz="1800" dirty="0">
                <a:latin typeface="Cambria" panose="02040503050406030204" pitchFamily="18" charset="0"/>
              </a:rPr>
              <a:t>Doesn’t ACK pkt if there’s a gap</a:t>
            </a:r>
          </a:p>
          <a:p>
            <a:pPr>
              <a:lnSpc>
                <a:spcPct val="80000"/>
              </a:lnSpc>
            </a:pPr>
            <a:endParaRPr lang="en-US" altLang="zh-CN" sz="2000" dirty="0">
              <a:latin typeface="Cambria" panose="02040503050406030204" pitchFamily="18" charset="0"/>
            </a:endParaRPr>
          </a:p>
          <a:p>
            <a:pPr>
              <a:lnSpc>
                <a:spcPct val="80000"/>
              </a:lnSpc>
            </a:pPr>
            <a:r>
              <a:rPr lang="zh-CN" altLang="zh-CN" sz="2000" dirty="0">
                <a:latin typeface="Cambria" panose="02040503050406030204" pitchFamily="18" charset="0"/>
              </a:rPr>
              <a:t>Sender</a:t>
            </a:r>
          </a:p>
          <a:p>
            <a:pPr lvl="1">
              <a:lnSpc>
                <a:spcPct val="80000"/>
              </a:lnSpc>
            </a:pPr>
            <a:r>
              <a:rPr lang="zh-CN" altLang="zh-CN" sz="1800" dirty="0">
                <a:latin typeface="Cambria" panose="02040503050406030204" pitchFamily="18" charset="0"/>
              </a:rPr>
              <a:t>Timer for oldest unACKed pkt</a:t>
            </a:r>
          </a:p>
          <a:p>
            <a:pPr lvl="1">
              <a:lnSpc>
                <a:spcPct val="80000"/>
              </a:lnSpc>
            </a:pPr>
            <a:r>
              <a:rPr lang="zh-CN" altLang="zh-CN" sz="1800" dirty="0">
                <a:latin typeface="Cambria" panose="02040503050406030204" pitchFamily="18" charset="0"/>
              </a:rPr>
              <a:t>If timer expires, retransmit all unACKed packets</a:t>
            </a:r>
          </a:p>
          <a:p>
            <a:pPr>
              <a:lnSpc>
                <a:spcPct val="80000"/>
              </a:lnSpc>
            </a:pPr>
            <a:endParaRPr lang="zh-CN" altLang="zh-CN" sz="2000" dirty="0">
              <a:latin typeface="Cambria" panose="02040503050406030204" pitchFamily="18" charset="0"/>
            </a:endParaRPr>
          </a:p>
        </p:txBody>
      </p:sp>
      <p:sp>
        <p:nvSpPr>
          <p:cNvPr id="55302" name="Content Placeholder 7"/>
          <p:cNvSpPr>
            <a:spLocks noGrp="1" noChangeArrowheads="1"/>
          </p:cNvSpPr>
          <p:nvPr>
            <p:ph sz="quarter" idx="4294967295"/>
          </p:nvPr>
        </p:nvSpPr>
        <p:spPr bwMode="auto">
          <a:xfrm>
            <a:off x="4648200" y="2702768"/>
            <a:ext cx="4038600" cy="4038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zh-CN" sz="2000" dirty="0">
                <a:latin typeface="Cambria" panose="02040503050406030204" pitchFamily="18" charset="0"/>
              </a:rPr>
              <a:t>Sender</a:t>
            </a:r>
          </a:p>
          <a:p>
            <a:pPr lvl="1">
              <a:lnSpc>
                <a:spcPct val="90000"/>
              </a:lnSpc>
            </a:pPr>
            <a:r>
              <a:rPr lang="zh-CN" altLang="zh-CN" sz="1800" dirty="0">
                <a:latin typeface="Cambria" panose="02040503050406030204" pitchFamily="18" charset="0"/>
              </a:rPr>
              <a:t>Up to N unACKed packets in pipeline</a:t>
            </a:r>
          </a:p>
          <a:p>
            <a:pPr>
              <a:lnSpc>
                <a:spcPct val="90000"/>
              </a:lnSpc>
            </a:pPr>
            <a:r>
              <a:rPr lang="zh-CN" altLang="zh-CN" sz="2000" dirty="0">
                <a:latin typeface="Cambria" panose="02040503050406030204" pitchFamily="18" charset="0"/>
              </a:rPr>
              <a:t>Receiver</a:t>
            </a:r>
          </a:p>
          <a:p>
            <a:pPr lvl="1">
              <a:lnSpc>
                <a:spcPct val="90000"/>
              </a:lnSpc>
            </a:pPr>
            <a:r>
              <a:rPr lang="zh-CN" altLang="zh-CN" sz="1800" dirty="0">
                <a:latin typeface="Cambria" panose="02040503050406030204" pitchFamily="18" charset="0"/>
              </a:rPr>
              <a:t>ACKs individual pkts</a:t>
            </a:r>
          </a:p>
          <a:p>
            <a:pPr lvl="1">
              <a:lnSpc>
                <a:spcPct val="90000"/>
              </a:lnSpc>
            </a:pPr>
            <a:endParaRPr lang="zh-CN" altLang="zh-CN" sz="1800" dirty="0">
              <a:latin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endParaRPr lang="en-US" altLang="zh-CN" sz="2000" dirty="0">
              <a:latin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r>
              <a:rPr lang="zh-CN" altLang="zh-CN" sz="2000" dirty="0">
                <a:latin typeface="Cambria" panose="02040503050406030204" pitchFamily="18" charset="0"/>
              </a:rPr>
              <a:t>Sender</a:t>
            </a:r>
          </a:p>
          <a:p>
            <a:pPr lvl="1">
              <a:lnSpc>
                <a:spcPct val="90000"/>
              </a:lnSpc>
            </a:pPr>
            <a:r>
              <a:rPr lang="zh-CN" altLang="zh-CN" sz="1800" dirty="0">
                <a:latin typeface="Cambria" panose="02040503050406030204" pitchFamily="18" charset="0"/>
              </a:rPr>
              <a:t>Timer for each unACKed pkt</a:t>
            </a:r>
          </a:p>
          <a:p>
            <a:pPr lvl="1">
              <a:lnSpc>
                <a:spcPct val="90000"/>
              </a:lnSpc>
            </a:pPr>
            <a:r>
              <a:rPr lang="zh-CN" altLang="zh-CN" sz="1800" dirty="0">
                <a:latin typeface="Cambria" panose="02040503050406030204" pitchFamily="18" charset="0"/>
              </a:rPr>
              <a:t>If timer expires, retransmit only unACKed packet</a:t>
            </a:r>
          </a:p>
          <a:p>
            <a:pPr>
              <a:lnSpc>
                <a:spcPct val="90000"/>
              </a:lnSpc>
            </a:pPr>
            <a:endParaRPr lang="zh-CN" altLang="zh-CN" sz="2000" dirty="0">
              <a:latin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endParaRPr lang="zh-CN" altLang="zh-CN" sz="2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93779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17607-482C-4DA8-96ED-A79859F5FAE0}" type="slidenum">
              <a:rPr lang="zh-CN" altLang="zh-CN"/>
              <a:pPr/>
              <a:t>27</a:t>
            </a:fld>
            <a:endParaRPr lang="zh-CN" altLang="zh-CN"/>
          </a:p>
        </p:txBody>
      </p:sp>
      <p:sp>
        <p:nvSpPr>
          <p:cNvPr id="563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5345" y="1107050"/>
            <a:ext cx="8229600" cy="914400"/>
          </a:xfrm>
          <a:noFill/>
          <a:ln/>
        </p:spPr>
        <p:txBody>
          <a:bodyPr>
            <a:normAutofit/>
          </a:bodyPr>
          <a:lstStyle/>
          <a:p>
            <a:r>
              <a:rPr lang="zh-CN" altLang="zh-CN" sz="3600" b="1" dirty="0">
                <a:solidFill>
                  <a:srgbClr val="133984"/>
                </a:solidFill>
                <a:latin typeface="Cambria" panose="02040503050406030204" pitchFamily="18" charset="0"/>
              </a:rPr>
              <a:t>Go-Back-N</a:t>
            </a:r>
          </a:p>
        </p:txBody>
      </p:sp>
      <p:pic>
        <p:nvPicPr>
          <p:cNvPr id="56324" name="Picture 4" descr="gbn_seqn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2752725"/>
            <a:ext cx="8099425" cy="163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5" name="Rectangle 5"/>
          <p:cNvSpPr>
            <a:spLocks noChangeArrowheads="1"/>
          </p:cNvSpPr>
          <p:nvPr/>
        </p:nvSpPr>
        <p:spPr bwMode="auto">
          <a:xfrm>
            <a:off x="476250" y="4638675"/>
            <a:ext cx="83248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2"/>
              <a:buChar char="r"/>
            </a:pPr>
            <a:endParaRPr lang="zh-CN" altLang="zh-CN">
              <a:solidFill>
                <a:srgbClr val="000000"/>
              </a:solidFill>
              <a:sym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823691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39838-9861-4CA6-BF96-F318450C3EB1}" type="slidenum">
              <a:rPr lang="zh-CN" altLang="zh-CN"/>
              <a:pPr/>
              <a:t>28</a:t>
            </a:fld>
            <a:endParaRPr lang="zh-CN" altLang="zh-CN"/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836712"/>
            <a:ext cx="8229600" cy="914400"/>
          </a:xfrm>
          <a:noFill/>
          <a:ln/>
        </p:spPr>
        <p:txBody>
          <a:bodyPr>
            <a:normAutofit/>
          </a:bodyPr>
          <a:lstStyle/>
          <a:p>
            <a:r>
              <a:rPr lang="zh-CN" altLang="zh-CN" sz="4000" b="1" dirty="0">
                <a:solidFill>
                  <a:srgbClr val="133984"/>
                </a:solidFill>
                <a:latin typeface="Cambria" panose="02040503050406030204" pitchFamily="18" charset="0"/>
              </a:rPr>
              <a:t>GBN</a:t>
            </a:r>
          </a:p>
        </p:txBody>
      </p:sp>
      <p:pic>
        <p:nvPicPr>
          <p:cNvPr id="57348" name="Picture 3" descr="gbn_exam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242" y="1988840"/>
            <a:ext cx="4321516" cy="4157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40093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0"/>
                                        <p:tgtEl>
                                          <p:spTgt spid="57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9E99B-75E9-4C23-BF26-896149B8952E}" type="slidenum">
              <a:rPr lang="zh-CN" altLang="zh-CN"/>
              <a:pPr/>
              <a:t>29</a:t>
            </a:fld>
            <a:endParaRPr lang="zh-CN" altLang="zh-CN"/>
          </a:p>
        </p:txBody>
      </p:sp>
      <p:sp>
        <p:nvSpPr>
          <p:cNvPr id="583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5940" y="764704"/>
            <a:ext cx="8229600" cy="914400"/>
          </a:xfrm>
          <a:noFill/>
          <a:ln/>
        </p:spPr>
        <p:txBody>
          <a:bodyPr/>
          <a:lstStyle/>
          <a:p>
            <a:r>
              <a:rPr lang="zh-CN" altLang="zh-CN" sz="3200" b="1" dirty="0">
                <a:solidFill>
                  <a:srgbClr val="133984"/>
                </a:solidFill>
                <a:latin typeface="Cambria" panose="02040503050406030204" pitchFamily="18" charset="0"/>
              </a:rPr>
              <a:t>Selective Repeat</a:t>
            </a:r>
            <a:endParaRPr lang="zh-CN" altLang="zh-CN" b="1" dirty="0">
              <a:solidFill>
                <a:srgbClr val="133984"/>
              </a:solidFill>
              <a:latin typeface="Cambria" panose="02040503050406030204" pitchFamily="18" charset="0"/>
            </a:endParaRPr>
          </a:p>
        </p:txBody>
      </p:sp>
      <p:pic>
        <p:nvPicPr>
          <p:cNvPr id="58372" name="Picture 3" descr="sr_seqn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060848"/>
            <a:ext cx="7337127" cy="4379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97CB8B6-BC9A-4D10-9CAC-9374A6BE6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1400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8852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/>
          <p:cNvSpPr txBox="1">
            <a:spLocks/>
          </p:cNvSpPr>
          <p:nvPr/>
        </p:nvSpPr>
        <p:spPr bwMode="auto">
          <a:xfrm>
            <a:off x="264148" y="1758343"/>
            <a:ext cx="8651252" cy="2894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Cambria" panose="02040503050406030204" pitchFamily="18" charset="0"/>
              </a:rPr>
              <a:t>Transport layer adds reliability to the network layer</a:t>
            </a:r>
          </a:p>
          <a:p>
            <a:pPr lvl="1"/>
            <a:r>
              <a:rPr lang="en-US" altLang="zh-CN" sz="2600" dirty="0">
                <a:solidFill>
                  <a:schemeClr val="tx1"/>
                </a:solidFill>
                <a:latin typeface="Cambria" panose="02040503050406030204" pitchFamily="18" charset="0"/>
              </a:rPr>
              <a:t>Offers connectionless (e.g., UDP) and connection-oriented (</a:t>
            </a:r>
            <a:r>
              <a:rPr lang="en-US" altLang="zh-CN" sz="2600" dirty="0" err="1">
                <a:solidFill>
                  <a:schemeClr val="tx1"/>
                </a:solidFill>
                <a:latin typeface="Cambria" panose="02040503050406030204" pitchFamily="18" charset="0"/>
              </a:rPr>
              <a:t>e.g</a:t>
            </a:r>
            <a:r>
              <a:rPr lang="en-US" altLang="zh-CN" sz="2600" dirty="0">
                <a:solidFill>
                  <a:schemeClr val="tx1"/>
                </a:solidFill>
                <a:latin typeface="Cambria" panose="02040503050406030204" pitchFamily="18" charset="0"/>
              </a:rPr>
              <a:t>, TCP) service to applications </a:t>
            </a:r>
          </a:p>
          <a:p>
            <a:pPr marL="0" indent="0">
              <a:buNone/>
            </a:pPr>
            <a:endParaRPr lang="en-US" altLang="zh-CN" sz="2600" dirty="0">
              <a:latin typeface="Cambria" panose="020405030504060302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667000" y="972017"/>
            <a:ext cx="4495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132584"/>
                </a:solidFill>
                <a:latin typeface="Cambria" panose="02040503050406030204" pitchFamily="18" charset="0"/>
              </a:rPr>
              <a:t>The Transport Layer</a:t>
            </a:r>
            <a:endParaRPr lang="zh-CN" altLang="en-US" sz="32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89698" y="3068960"/>
            <a:ext cx="6735251" cy="3496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3990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9BC4-202A-493E-98F2-A50695D2581B}" type="slidenum">
              <a:rPr lang="zh-CN" altLang="zh-CN"/>
              <a:pPr/>
              <a:t>30</a:t>
            </a:fld>
            <a:endParaRPr lang="zh-CN" altLang="zh-CN"/>
          </a:p>
        </p:txBody>
      </p:sp>
      <p:sp>
        <p:nvSpPr>
          <p:cNvPr id="59394" name="Rectangle 1"/>
          <p:cNvSpPr>
            <a:spLocks noChangeArrowheads="1"/>
          </p:cNvSpPr>
          <p:nvPr/>
        </p:nvSpPr>
        <p:spPr bwMode="auto">
          <a:xfrm>
            <a:off x="3386138" y="0"/>
            <a:ext cx="5757862" cy="1608138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accent2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zh-CN" sz="2400">
              <a:solidFill>
                <a:srgbClr val="000000"/>
              </a:solidFill>
              <a:latin typeface="Gill Sans MT" panose="020B0502020104020203" pitchFamily="34" charset="0"/>
              <a:sym typeface="Gill Sans MT" panose="020B0502020104020203" pitchFamily="34" charset="0"/>
            </a:endParaRPr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-468560" y="1077639"/>
            <a:ext cx="4557192" cy="990600"/>
          </a:xfrm>
          <a:noFill/>
          <a:ln/>
        </p:spPr>
        <p:txBody>
          <a:bodyPr>
            <a:normAutofit/>
          </a:bodyPr>
          <a:lstStyle/>
          <a:p>
            <a:r>
              <a:rPr lang="zh-CN" altLang="zh-CN" sz="3600" b="1" dirty="0">
                <a:solidFill>
                  <a:srgbClr val="133984"/>
                </a:solidFill>
                <a:latin typeface="Cambria" panose="02040503050406030204" pitchFamily="18" charset="0"/>
              </a:rPr>
              <a:t>SR: Sender</a:t>
            </a:r>
          </a:p>
        </p:txBody>
      </p:sp>
      <p:sp>
        <p:nvSpPr>
          <p:cNvPr id="59396" name="Content Placeholder 19"/>
          <p:cNvSpPr>
            <a:spLocks noGrp="1" noChangeArrowheads="1"/>
          </p:cNvSpPr>
          <p:nvPr>
            <p:ph sz="quarter" idx="1"/>
          </p:nvPr>
        </p:nvSpPr>
        <p:spPr>
          <a:xfrm>
            <a:off x="251520" y="1784350"/>
            <a:ext cx="8229600" cy="4937125"/>
          </a:xfrm>
          <a:noFill/>
          <a:ln/>
        </p:spPr>
        <p:txBody>
          <a:bodyPr/>
          <a:lstStyle/>
          <a:p>
            <a:pPr marL="342900" indent="-342900" algn="l">
              <a:lnSpc>
                <a:spcPct val="90000"/>
              </a:lnSpc>
              <a:buFontTx/>
              <a:buChar char="•"/>
            </a:pPr>
            <a:endParaRPr lang="zh-CN" altLang="zh-CN" sz="280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marL="342900" indent="-342900" algn="l">
              <a:lnSpc>
                <a:spcPct val="90000"/>
              </a:lnSpc>
              <a:buFontTx/>
              <a:buChar char="•"/>
            </a:pPr>
            <a:r>
              <a:rPr lang="zh-CN" altLang="zh-CN" sz="2800" dirty="0">
                <a:solidFill>
                  <a:schemeClr val="tx1"/>
                </a:solidFill>
                <a:latin typeface="Cambria" panose="02040503050406030204" pitchFamily="18" charset="0"/>
              </a:rPr>
              <a:t>Send Data From Above</a:t>
            </a:r>
          </a:p>
          <a:p>
            <a:pPr marL="742950" lvl="1" indent="-285750" algn="l">
              <a:lnSpc>
                <a:spcPct val="90000"/>
              </a:lnSpc>
              <a:buFontTx/>
              <a:buChar char="–"/>
            </a:pPr>
            <a:r>
              <a:rPr lang="zh-CN" altLang="zh-CN" sz="2400" dirty="0">
                <a:solidFill>
                  <a:schemeClr val="tx1"/>
                </a:solidFill>
                <a:latin typeface="Cambria" panose="02040503050406030204" pitchFamily="18" charset="0"/>
              </a:rPr>
              <a:t>If next available seq # in window</a:t>
            </a:r>
          </a:p>
          <a:p>
            <a:pPr marL="1143000" lvl="2" indent="-228600" algn="l">
              <a:lnSpc>
                <a:spcPct val="90000"/>
              </a:lnSpc>
              <a:buFontTx/>
              <a:buChar char="•"/>
            </a:pPr>
            <a:r>
              <a:rPr lang="zh-CN" altLang="zh-CN" sz="2000" dirty="0">
                <a:solidFill>
                  <a:schemeClr val="tx1"/>
                </a:solidFill>
                <a:latin typeface="Cambria" panose="02040503050406030204" pitchFamily="18" charset="0"/>
              </a:rPr>
              <a:t>send pkt</a:t>
            </a:r>
            <a:r>
              <a:rPr lang="zh-CN" altLang="zh-CN" sz="2000" baseline="-25000" dirty="0">
                <a:solidFill>
                  <a:schemeClr val="tx1"/>
                </a:solidFill>
                <a:latin typeface="Cambria" panose="02040503050406030204" pitchFamily="18" charset="0"/>
              </a:rPr>
              <a:t>n</a:t>
            </a:r>
          </a:p>
          <a:p>
            <a:pPr marL="342900" indent="-342900" algn="l">
              <a:lnSpc>
                <a:spcPct val="90000"/>
              </a:lnSpc>
              <a:buFontTx/>
              <a:buChar char="•"/>
            </a:pPr>
            <a:r>
              <a:rPr lang="zh-CN" altLang="zh-CN" sz="2800" dirty="0">
                <a:solidFill>
                  <a:schemeClr val="tx1"/>
                </a:solidFill>
                <a:latin typeface="Cambria" panose="02040503050406030204" pitchFamily="18" charset="0"/>
              </a:rPr>
              <a:t>Timeout</a:t>
            </a:r>
            <a:r>
              <a:rPr lang="zh-CN" altLang="zh-CN" sz="2800" baseline="-25000" dirty="0">
                <a:solidFill>
                  <a:schemeClr val="tx1"/>
                </a:solidFill>
                <a:latin typeface="Cambria" panose="02040503050406030204" pitchFamily="18" charset="0"/>
              </a:rPr>
              <a:t>n</a:t>
            </a:r>
          </a:p>
          <a:p>
            <a:pPr marL="742950" lvl="1" indent="-285750" algn="l">
              <a:lnSpc>
                <a:spcPct val="90000"/>
              </a:lnSpc>
              <a:buFontTx/>
              <a:buChar char="–"/>
            </a:pPr>
            <a:r>
              <a:rPr lang="zh-CN" altLang="zh-CN" sz="2400" dirty="0">
                <a:solidFill>
                  <a:schemeClr val="tx1"/>
                </a:solidFill>
                <a:latin typeface="Cambria" panose="02040503050406030204" pitchFamily="18" charset="0"/>
              </a:rPr>
              <a:t>Resend pkt</a:t>
            </a:r>
            <a:r>
              <a:rPr lang="zh-CN" altLang="zh-CN" sz="2400" baseline="-25000" dirty="0">
                <a:solidFill>
                  <a:schemeClr val="tx1"/>
                </a:solidFill>
                <a:latin typeface="Cambria" panose="02040503050406030204" pitchFamily="18" charset="0"/>
              </a:rPr>
              <a:t>n</a:t>
            </a:r>
          </a:p>
          <a:p>
            <a:pPr marL="742950" lvl="1" indent="-285750" algn="l">
              <a:lnSpc>
                <a:spcPct val="90000"/>
              </a:lnSpc>
              <a:buFontTx/>
              <a:buChar char="–"/>
            </a:pPr>
            <a:r>
              <a:rPr lang="zh-CN" altLang="zh-CN" sz="2400" dirty="0">
                <a:solidFill>
                  <a:schemeClr val="tx1"/>
                </a:solidFill>
                <a:latin typeface="Cambria" panose="02040503050406030204" pitchFamily="18" charset="0"/>
              </a:rPr>
              <a:t>Restart timer</a:t>
            </a:r>
            <a:r>
              <a:rPr lang="zh-CN" altLang="zh-CN" sz="2400" baseline="-25000" dirty="0">
                <a:solidFill>
                  <a:schemeClr val="tx1"/>
                </a:solidFill>
                <a:latin typeface="Cambria" panose="02040503050406030204" pitchFamily="18" charset="0"/>
              </a:rPr>
              <a:t>n</a:t>
            </a:r>
          </a:p>
          <a:p>
            <a:pPr marL="342900" indent="-342900" algn="l">
              <a:lnSpc>
                <a:spcPct val="90000"/>
              </a:lnSpc>
              <a:buFontTx/>
              <a:buChar char="•"/>
            </a:pPr>
            <a:r>
              <a:rPr lang="zh-CN" altLang="zh-CN" sz="2800" dirty="0">
                <a:solidFill>
                  <a:schemeClr val="tx1"/>
                </a:solidFill>
                <a:latin typeface="Cambria" panose="02040503050406030204" pitchFamily="18" charset="0"/>
              </a:rPr>
              <a:t>Receive ACK</a:t>
            </a:r>
            <a:r>
              <a:rPr lang="zh-CN" altLang="zh-CN" sz="2800" baseline="-25000" dirty="0">
                <a:solidFill>
                  <a:schemeClr val="tx1"/>
                </a:solidFill>
                <a:latin typeface="Cambria" panose="02040503050406030204" pitchFamily="18" charset="0"/>
              </a:rPr>
              <a:t>n</a:t>
            </a:r>
            <a:r>
              <a:rPr lang="zh-CN" altLang="zh-CN" sz="280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</a:p>
          <a:p>
            <a:pPr marL="742950" lvl="1" indent="-285750" algn="l">
              <a:lnSpc>
                <a:spcPct val="90000"/>
              </a:lnSpc>
              <a:buFontTx/>
              <a:buChar char="–"/>
            </a:pPr>
            <a:r>
              <a:rPr lang="zh-CN" altLang="zh-CN" sz="2400" dirty="0">
                <a:solidFill>
                  <a:schemeClr val="tx1"/>
                </a:solidFill>
                <a:latin typeface="Cambria" panose="02040503050406030204" pitchFamily="18" charset="0"/>
              </a:rPr>
              <a:t>If in Send Window [sendbase, sendbase+n]</a:t>
            </a:r>
          </a:p>
          <a:p>
            <a:pPr marL="1143000" lvl="2" indent="-228600" algn="l">
              <a:lnSpc>
                <a:spcPct val="90000"/>
              </a:lnSpc>
              <a:buFontTx/>
              <a:buChar char="•"/>
            </a:pPr>
            <a:r>
              <a:rPr lang="zh-CN" altLang="zh-CN" sz="2000" dirty="0">
                <a:solidFill>
                  <a:schemeClr val="tx1"/>
                </a:solidFill>
                <a:latin typeface="Cambria" panose="02040503050406030204" pitchFamily="18" charset="0"/>
              </a:rPr>
              <a:t>Mark pkt</a:t>
            </a:r>
            <a:r>
              <a:rPr lang="zh-CN" altLang="zh-CN" sz="2000" baseline="-25000" dirty="0">
                <a:solidFill>
                  <a:schemeClr val="tx1"/>
                </a:solidFill>
                <a:latin typeface="Cambria" panose="02040503050406030204" pitchFamily="18" charset="0"/>
              </a:rPr>
              <a:t>n</a:t>
            </a:r>
            <a:r>
              <a:rPr lang="zh-CN" altLang="zh-CN" sz="2000" dirty="0">
                <a:solidFill>
                  <a:schemeClr val="tx1"/>
                </a:solidFill>
                <a:latin typeface="Cambria" panose="02040503050406030204" pitchFamily="18" charset="0"/>
              </a:rPr>
              <a:t> as received</a:t>
            </a:r>
          </a:p>
          <a:p>
            <a:pPr marL="1143000" lvl="2" indent="-228600" algn="l">
              <a:lnSpc>
                <a:spcPct val="90000"/>
              </a:lnSpc>
              <a:buFontTx/>
              <a:buChar char="•"/>
            </a:pPr>
            <a:r>
              <a:rPr lang="zh-CN" altLang="zh-CN" sz="2000" dirty="0">
                <a:solidFill>
                  <a:schemeClr val="tx1"/>
                </a:solidFill>
                <a:latin typeface="Cambria" panose="02040503050406030204" pitchFamily="18" charset="0"/>
              </a:rPr>
              <a:t>If n smallest unACKed pkt</a:t>
            </a:r>
          </a:p>
          <a:p>
            <a:pPr marL="1600200" lvl="3" indent="-228600" algn="l">
              <a:lnSpc>
                <a:spcPct val="90000"/>
              </a:lnSpc>
              <a:buFontTx/>
              <a:buChar char="–"/>
            </a:pPr>
            <a:r>
              <a:rPr lang="zh-CN" altLang="zh-CN" sz="1800" dirty="0">
                <a:solidFill>
                  <a:schemeClr val="tx1"/>
                </a:solidFill>
                <a:latin typeface="Cambria" panose="02040503050406030204" pitchFamily="18" charset="0"/>
              </a:rPr>
              <a:t>Advance window base to next unACKed seq # </a:t>
            </a:r>
          </a:p>
        </p:txBody>
      </p:sp>
      <p:pic>
        <p:nvPicPr>
          <p:cNvPr id="59397" name="Picture 3" descr="sr_seqnum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935"/>
          <a:stretch>
            <a:fillRect/>
          </a:stretch>
        </p:blipFill>
        <p:spPr bwMode="auto">
          <a:xfrm>
            <a:off x="3482975" y="296863"/>
            <a:ext cx="5661025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1892923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1907B-B74B-4499-A83A-C84B4176670C}" type="slidenum">
              <a:rPr lang="zh-CN" altLang="zh-CN"/>
              <a:pPr/>
              <a:t>31</a:t>
            </a:fld>
            <a:endParaRPr lang="zh-CN" altLang="zh-CN"/>
          </a:p>
        </p:txBody>
      </p:sp>
      <p:sp>
        <p:nvSpPr>
          <p:cNvPr id="60418" name="Rectangle 6"/>
          <p:cNvSpPr>
            <a:spLocks noChangeArrowheads="1"/>
          </p:cNvSpPr>
          <p:nvPr/>
        </p:nvSpPr>
        <p:spPr bwMode="auto">
          <a:xfrm>
            <a:off x="3449638" y="0"/>
            <a:ext cx="5694362" cy="1608138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accent2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zh-CN" sz="2400">
              <a:solidFill>
                <a:srgbClr val="000000"/>
              </a:solidFill>
              <a:latin typeface="Gill Sans MT" panose="020B0502020104020203" pitchFamily="34" charset="0"/>
              <a:sym typeface="Gill Sans MT" panose="020B0502020104020203" pitchFamily="34" charset="0"/>
            </a:endParaRPr>
          </a:p>
        </p:txBody>
      </p:sp>
      <p:sp>
        <p:nvSpPr>
          <p:cNvPr id="6041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-2268760" y="879648"/>
            <a:ext cx="8229600" cy="990600"/>
          </a:xfrm>
          <a:noFill/>
          <a:ln/>
        </p:spPr>
        <p:txBody>
          <a:bodyPr>
            <a:normAutofit/>
          </a:bodyPr>
          <a:lstStyle/>
          <a:p>
            <a:r>
              <a:rPr lang="zh-CN" altLang="zh-CN" sz="3600" b="1" dirty="0">
                <a:solidFill>
                  <a:srgbClr val="133984"/>
                </a:solidFill>
                <a:latin typeface="Cambria" panose="02040503050406030204" pitchFamily="18" charset="0"/>
              </a:rPr>
              <a:t>SR: Receiver</a:t>
            </a:r>
          </a:p>
        </p:txBody>
      </p:sp>
      <p:sp>
        <p:nvSpPr>
          <p:cNvPr id="60420" name="Content Placeholder 19"/>
          <p:cNvSpPr>
            <a:spLocks noGrp="1" noChangeArrowheads="1"/>
          </p:cNvSpPr>
          <p:nvPr>
            <p:ph sz="quarter" idx="1"/>
          </p:nvPr>
        </p:nvSpPr>
        <p:spPr>
          <a:xfrm>
            <a:off x="251520" y="1920875"/>
            <a:ext cx="8229600" cy="4937125"/>
          </a:xfrm>
          <a:noFill/>
          <a:ln/>
        </p:spPr>
        <p:txBody>
          <a:bodyPr/>
          <a:lstStyle/>
          <a:p>
            <a:pPr marL="342900" indent="-342900" algn="l">
              <a:lnSpc>
                <a:spcPct val="80000"/>
              </a:lnSpc>
              <a:buFontTx/>
              <a:buChar char="•"/>
            </a:pPr>
            <a:endParaRPr lang="zh-CN" altLang="zh-CN" sz="280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marL="342900" indent="-342900" algn="l">
              <a:lnSpc>
                <a:spcPct val="80000"/>
              </a:lnSpc>
              <a:buFontTx/>
              <a:buChar char="•"/>
            </a:pPr>
            <a:r>
              <a:rPr lang="zh-CN" altLang="zh-CN" sz="2800" dirty="0">
                <a:solidFill>
                  <a:schemeClr val="tx1"/>
                </a:solidFill>
                <a:latin typeface="Cambria" panose="02040503050406030204" pitchFamily="18" charset="0"/>
              </a:rPr>
              <a:t>Receive pkt</a:t>
            </a:r>
            <a:r>
              <a:rPr lang="zh-CN" altLang="zh-CN" sz="2800" baseline="-25000" dirty="0">
                <a:solidFill>
                  <a:schemeClr val="tx1"/>
                </a:solidFill>
                <a:latin typeface="Cambria" panose="02040503050406030204" pitchFamily="18" charset="0"/>
              </a:rPr>
              <a:t>n </a:t>
            </a:r>
            <a:r>
              <a:rPr lang="zh-CN" altLang="zh-CN" sz="2800" dirty="0">
                <a:solidFill>
                  <a:schemeClr val="tx1"/>
                </a:solidFill>
                <a:latin typeface="Cambria" panose="02040503050406030204" pitchFamily="18" charset="0"/>
              </a:rPr>
              <a:t>in [rcvbase, rcvbase+n-1]</a:t>
            </a:r>
          </a:p>
          <a:p>
            <a:pPr marL="742950" lvl="1" indent="-285750" algn="l">
              <a:lnSpc>
                <a:spcPct val="80000"/>
              </a:lnSpc>
              <a:buFontTx/>
              <a:buChar char="–"/>
            </a:pPr>
            <a:r>
              <a:rPr lang="zh-CN" altLang="zh-CN" sz="2400" dirty="0">
                <a:solidFill>
                  <a:schemeClr val="tx1"/>
                </a:solidFill>
                <a:latin typeface="Cambria" panose="02040503050406030204" pitchFamily="18" charset="0"/>
              </a:rPr>
              <a:t>If out-of-order</a:t>
            </a:r>
          </a:p>
          <a:p>
            <a:pPr marL="1143000" lvl="2" indent="-228600" algn="l">
              <a:lnSpc>
                <a:spcPct val="80000"/>
              </a:lnSpc>
              <a:buFontTx/>
              <a:buChar char="•"/>
            </a:pPr>
            <a:r>
              <a:rPr lang="zh-CN" altLang="zh-CN" sz="2000" dirty="0">
                <a:solidFill>
                  <a:schemeClr val="tx1"/>
                </a:solidFill>
                <a:latin typeface="Cambria" panose="02040503050406030204" pitchFamily="18" charset="0"/>
              </a:rPr>
              <a:t>Buffer pkt</a:t>
            </a:r>
            <a:r>
              <a:rPr lang="zh-CN" altLang="zh-CN" sz="2000" baseline="-25000" dirty="0">
                <a:solidFill>
                  <a:schemeClr val="tx1"/>
                </a:solidFill>
                <a:latin typeface="Cambria" panose="02040503050406030204" pitchFamily="18" charset="0"/>
              </a:rPr>
              <a:t>n</a:t>
            </a:r>
          </a:p>
          <a:p>
            <a:pPr marL="742950" lvl="1" indent="-285750" algn="l">
              <a:lnSpc>
                <a:spcPct val="80000"/>
              </a:lnSpc>
              <a:buFontTx/>
              <a:buChar char="–"/>
            </a:pPr>
            <a:r>
              <a:rPr lang="zh-CN" altLang="zh-CN" sz="2400" dirty="0">
                <a:solidFill>
                  <a:schemeClr val="tx1"/>
                </a:solidFill>
                <a:latin typeface="Cambria" panose="02040503050406030204" pitchFamily="18" charset="0"/>
              </a:rPr>
              <a:t>If in-order</a:t>
            </a:r>
          </a:p>
          <a:p>
            <a:pPr marL="1143000" lvl="2" indent="-228600" algn="l">
              <a:lnSpc>
                <a:spcPct val="80000"/>
              </a:lnSpc>
              <a:buFontTx/>
              <a:buChar char="•"/>
            </a:pPr>
            <a:r>
              <a:rPr lang="zh-CN" altLang="zh-CN" sz="2000" dirty="0">
                <a:solidFill>
                  <a:schemeClr val="tx1"/>
                </a:solidFill>
                <a:latin typeface="Cambria" panose="02040503050406030204" pitchFamily="18" charset="0"/>
              </a:rPr>
              <a:t>Deliver all in-order buffered pkts</a:t>
            </a:r>
          </a:p>
          <a:p>
            <a:pPr marL="1143000" lvl="2" indent="-228600" algn="l">
              <a:lnSpc>
                <a:spcPct val="80000"/>
              </a:lnSpc>
              <a:buFontTx/>
              <a:buChar char="•"/>
            </a:pPr>
            <a:r>
              <a:rPr lang="zh-CN" altLang="zh-CN" sz="2000" dirty="0">
                <a:solidFill>
                  <a:schemeClr val="tx1"/>
                </a:solidFill>
                <a:latin typeface="Cambria" panose="02040503050406030204" pitchFamily="18" charset="0"/>
              </a:rPr>
              <a:t>Advance window to next not-yet-received pkt</a:t>
            </a:r>
          </a:p>
          <a:p>
            <a:pPr marL="342900" indent="-342900" algn="l">
              <a:lnSpc>
                <a:spcPct val="80000"/>
              </a:lnSpc>
              <a:buFontTx/>
              <a:buChar char="•"/>
            </a:pPr>
            <a:r>
              <a:rPr lang="zh-CN" altLang="zh-CN" sz="2800" dirty="0">
                <a:solidFill>
                  <a:schemeClr val="tx1"/>
                </a:solidFill>
                <a:latin typeface="Cambria" panose="02040503050406030204" pitchFamily="18" charset="0"/>
              </a:rPr>
              <a:t>Receive pkt</a:t>
            </a:r>
            <a:r>
              <a:rPr lang="zh-CN" altLang="zh-CN" sz="2800" baseline="-25000" dirty="0">
                <a:solidFill>
                  <a:schemeClr val="tx1"/>
                </a:solidFill>
                <a:latin typeface="Cambria" panose="02040503050406030204" pitchFamily="18" charset="0"/>
              </a:rPr>
              <a:t>n </a:t>
            </a:r>
            <a:r>
              <a:rPr lang="zh-CN" altLang="zh-CN" sz="2800" dirty="0">
                <a:solidFill>
                  <a:schemeClr val="tx1"/>
                </a:solidFill>
                <a:latin typeface="Cambria" panose="02040503050406030204" pitchFamily="18" charset="0"/>
              </a:rPr>
              <a:t>in in [rcvbase-n, rcvbase-1]</a:t>
            </a:r>
          </a:p>
          <a:p>
            <a:pPr marL="742950" lvl="1" indent="-285750" algn="l">
              <a:lnSpc>
                <a:spcPct val="80000"/>
              </a:lnSpc>
              <a:buFontTx/>
              <a:buChar char="–"/>
            </a:pPr>
            <a:r>
              <a:rPr lang="zh-CN" altLang="zh-CN" sz="2400" dirty="0">
                <a:solidFill>
                  <a:schemeClr val="tx1"/>
                </a:solidFill>
                <a:latin typeface="Cambria" panose="02040503050406030204" pitchFamily="18" charset="0"/>
              </a:rPr>
              <a:t>Send ACK</a:t>
            </a:r>
            <a:r>
              <a:rPr lang="zh-CN" altLang="zh-CN" sz="2400" baseline="-25000" dirty="0">
                <a:solidFill>
                  <a:schemeClr val="tx1"/>
                </a:solidFill>
                <a:latin typeface="Cambria" panose="02040503050406030204" pitchFamily="18" charset="0"/>
              </a:rPr>
              <a:t>n</a:t>
            </a:r>
          </a:p>
          <a:p>
            <a:pPr marL="342900" indent="-342900" algn="l">
              <a:lnSpc>
                <a:spcPct val="80000"/>
              </a:lnSpc>
              <a:buFontTx/>
              <a:buChar char="•"/>
            </a:pPr>
            <a:r>
              <a:rPr lang="zh-CN" altLang="zh-CN" sz="2800" dirty="0">
                <a:solidFill>
                  <a:schemeClr val="tx1"/>
                </a:solidFill>
                <a:latin typeface="Cambria" panose="02040503050406030204" pitchFamily="18" charset="0"/>
              </a:rPr>
              <a:t>Otherwise </a:t>
            </a:r>
          </a:p>
          <a:p>
            <a:pPr marL="742950" lvl="1" indent="-285750" algn="l">
              <a:lnSpc>
                <a:spcPct val="80000"/>
              </a:lnSpc>
              <a:buFontTx/>
              <a:buChar char="–"/>
            </a:pPr>
            <a:r>
              <a:rPr lang="zh-CN" altLang="zh-CN" sz="2400" dirty="0">
                <a:solidFill>
                  <a:schemeClr val="tx1"/>
                </a:solidFill>
                <a:latin typeface="Cambria" panose="02040503050406030204" pitchFamily="18" charset="0"/>
              </a:rPr>
              <a:t>Ignore </a:t>
            </a:r>
          </a:p>
        </p:txBody>
      </p:sp>
      <p:pic>
        <p:nvPicPr>
          <p:cNvPr id="60421" name="Picture 3" descr="sr_seqnum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00" b="6737"/>
          <a:stretch>
            <a:fillRect/>
          </a:stretch>
        </p:blipFill>
        <p:spPr bwMode="auto">
          <a:xfrm>
            <a:off x="3482975" y="95250"/>
            <a:ext cx="5661025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1033259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E1A-A086-4DA1-8310-DBAD52AF864A}" type="slidenum">
              <a:rPr lang="zh-CN" altLang="zh-CN"/>
              <a:pPr/>
              <a:t>32</a:t>
            </a:fld>
            <a:endParaRPr lang="zh-CN" altLang="zh-CN"/>
          </a:p>
        </p:txBody>
      </p:sp>
      <p:sp>
        <p:nvSpPr>
          <p:cNvPr id="6144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9552" y="836712"/>
            <a:ext cx="7772400" cy="838200"/>
          </a:xfrm>
          <a:noFill/>
          <a:ln/>
        </p:spPr>
        <p:txBody>
          <a:bodyPr/>
          <a:lstStyle/>
          <a:p>
            <a:r>
              <a:rPr lang="zh-CN" altLang="zh-CN" sz="3200" b="1" dirty="0">
                <a:solidFill>
                  <a:srgbClr val="133984"/>
                </a:solidFill>
                <a:latin typeface="Cambria" panose="02040503050406030204" pitchFamily="18" charset="0"/>
              </a:rPr>
              <a:t>Selective Repeat</a:t>
            </a:r>
            <a:endParaRPr lang="zh-CN" altLang="zh-CN" b="1" dirty="0">
              <a:solidFill>
                <a:srgbClr val="133984"/>
              </a:solidFill>
              <a:latin typeface="Cambria" panose="02040503050406030204" pitchFamily="18" charset="0"/>
            </a:endParaRPr>
          </a:p>
        </p:txBody>
      </p:sp>
      <p:pic>
        <p:nvPicPr>
          <p:cNvPr id="61444" name="Picture 3" descr="03-25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652674"/>
            <a:ext cx="5730446" cy="4870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3BD3ACF-66FC-469E-A2CA-928E2A7AD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277451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19200" y="2298918"/>
            <a:ext cx="6629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 algn="l"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C00000"/>
                </a:solidFill>
                <a:latin typeface="Cambria" panose="02040503050406030204" pitchFamily="18" charset="0"/>
              </a:rPr>
              <a:t>Transport Service</a:t>
            </a:r>
          </a:p>
          <a:p>
            <a:pPr marL="914400" lvl="1" indent="-457200" algn="l"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C00000"/>
                </a:solidFill>
                <a:latin typeface="Cambria" panose="02040503050406030204" pitchFamily="18" charset="0"/>
              </a:rPr>
              <a:t>Elements of Transport Protocols </a:t>
            </a:r>
          </a:p>
          <a:p>
            <a:pPr marL="914400" lvl="1" indent="-457200" algn="l"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C00000"/>
                </a:solidFill>
                <a:latin typeface="Cambria" panose="02040503050406030204" pitchFamily="18" charset="0"/>
              </a:rPr>
              <a:t>Internet Protocols – UDP </a:t>
            </a:r>
          </a:p>
          <a:p>
            <a:pPr marL="914400" lvl="1" indent="-457200" algn="l"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C00000"/>
                </a:solidFill>
                <a:latin typeface="Cambria" panose="02040503050406030204" pitchFamily="18" charset="0"/>
              </a:rPr>
              <a:t>Internet Protocols – TCP</a:t>
            </a:r>
          </a:p>
          <a:p>
            <a:pPr marL="914400" lvl="1" indent="-457200" algn="l"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12357C"/>
                </a:solidFill>
                <a:latin typeface="Cambria" panose="02040503050406030204" pitchFamily="18" charset="0"/>
              </a:rPr>
              <a:t>Congestion Control</a:t>
            </a:r>
          </a:p>
          <a:p>
            <a:pPr marL="914400" lvl="1" indent="-457200" algn="l">
              <a:buFont typeface="Wingdings" panose="05000000000000000000" pitchFamily="2" charset="2"/>
              <a:buChar char="n"/>
            </a:pPr>
            <a:endParaRPr lang="en-US" altLang="zh-CN" sz="2800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543300" y="1350295"/>
            <a:ext cx="25527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132584"/>
                </a:solidFill>
                <a:latin typeface="Cambria" panose="02040503050406030204" pitchFamily="18" charset="0"/>
              </a:rPr>
              <a:t>Contents</a:t>
            </a:r>
            <a:endParaRPr lang="zh-CN" altLang="en-US" sz="32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4767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01824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Cambria" panose="02040503050406030204" pitchFamily="18" charset="0"/>
              </a:rPr>
              <a:t>The TCP Service Model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>
          <a:xfrm>
            <a:off x="45840" y="1628800"/>
            <a:ext cx="8990656" cy="460008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Cambria" panose="02040503050406030204" pitchFamily="18" charset="0"/>
              </a:rPr>
              <a:t>TCP </a:t>
            </a:r>
            <a:r>
              <a:rPr lang="en-US" altLang="zh-CN" sz="2400" dirty="0">
                <a:solidFill>
                  <a:srgbClr val="FF0000"/>
                </a:solidFill>
                <a:latin typeface="Cambria" panose="02040503050406030204" pitchFamily="18" charset="0"/>
              </a:rPr>
              <a:t>(</a:t>
            </a:r>
            <a:r>
              <a:rPr lang="fr-FR" altLang="zh-CN" sz="2400" dirty="0">
                <a:solidFill>
                  <a:srgbClr val="FF0000"/>
                </a:solidFill>
                <a:latin typeface="Cambria" panose="02040503050406030204" pitchFamily="18" charset="0"/>
              </a:rPr>
              <a:t>Transmission Control Protocol</a:t>
            </a:r>
            <a:r>
              <a:rPr lang="en-US" altLang="zh-CN" sz="2400" dirty="0">
                <a:solidFill>
                  <a:srgbClr val="FF0000"/>
                </a:solidFill>
                <a:latin typeface="Cambria" panose="02040503050406030204" pitchFamily="18" charset="0"/>
              </a:rPr>
              <a:t>) </a:t>
            </a:r>
            <a:r>
              <a:rPr lang="en-US" sz="2400" dirty="0">
                <a:solidFill>
                  <a:schemeClr val="tx2"/>
                </a:solidFill>
                <a:latin typeface="Cambria" panose="02040503050406030204" pitchFamily="18" charset="0"/>
              </a:rPr>
              <a:t> provides applications with a reliable byte stream between processes; it is the workhorse of the Internet</a:t>
            </a:r>
          </a:p>
          <a:p>
            <a:pPr lvl="1"/>
            <a:r>
              <a:rPr lang="en-US" sz="2400" dirty="0">
                <a:solidFill>
                  <a:schemeClr val="tx2"/>
                </a:solidFill>
                <a:latin typeface="Cambria" panose="02040503050406030204" pitchFamily="18" charset="0"/>
              </a:rPr>
              <a:t>Popular servers run on well-known ports </a:t>
            </a:r>
          </a:p>
        </p:txBody>
      </p:sp>
      <p:pic>
        <p:nvPicPr>
          <p:cNvPr id="5837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9083" y="3429000"/>
            <a:ext cx="5645833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2165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1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92696"/>
            <a:ext cx="8229600" cy="1143000"/>
          </a:xfrm>
        </p:spPr>
        <p:txBody>
          <a:bodyPr/>
          <a:lstStyle/>
          <a:p>
            <a:r>
              <a:rPr lang="en-US" sz="3200" b="1" dirty="0">
                <a:solidFill>
                  <a:schemeClr val="tx2"/>
                </a:solidFill>
                <a:latin typeface="Cambria" panose="02040503050406030204" pitchFamily="18" charset="0"/>
              </a:rPr>
              <a:t>The TCP Service Model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>
          <a:xfrm>
            <a:off x="179512" y="1844824"/>
            <a:ext cx="8784976" cy="460008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  <a:latin typeface="Cambria" panose="02040503050406030204" pitchFamily="18" charset="0"/>
              </a:rPr>
              <a:t>Applications using TCP see only the byte stream [right] and not the segments [left] sent as separate IP packets</a:t>
            </a:r>
          </a:p>
          <a:p>
            <a:endParaRPr lang="en-US" sz="2800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pic>
        <p:nvPicPr>
          <p:cNvPr id="59396" name="Picture 2"/>
          <p:cNvPicPr>
            <a:picLocks noChangeAspect="1" noChangeArrowheads="1"/>
          </p:cNvPicPr>
          <p:nvPr/>
        </p:nvPicPr>
        <p:blipFill>
          <a:blip r:embed="rId2" cstate="print"/>
          <a:srcRect b="23295"/>
          <a:stretch>
            <a:fillRect/>
          </a:stretch>
        </p:blipFill>
        <p:spPr bwMode="auto">
          <a:xfrm>
            <a:off x="466724" y="3223817"/>
            <a:ext cx="5394325" cy="1357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7" name="Picture 3"/>
          <p:cNvPicPr>
            <a:picLocks noChangeAspect="1" noChangeArrowheads="1"/>
          </p:cNvPicPr>
          <p:nvPr/>
        </p:nvPicPr>
        <p:blipFill>
          <a:blip r:embed="rId3" cstate="print"/>
          <a:srcRect b="29655"/>
          <a:stretch>
            <a:fillRect/>
          </a:stretch>
        </p:blipFill>
        <p:spPr bwMode="auto">
          <a:xfrm>
            <a:off x="6137358" y="3609578"/>
            <a:ext cx="2195430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085849" y="5230941"/>
            <a:ext cx="39243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2BD8"/>
                </a:solidFill>
                <a:latin typeface="Cambria" panose="02040503050406030204" pitchFamily="18" charset="0"/>
              </a:rPr>
              <a:t>Four segments, each with 512 bytes of data and carried in an IP packet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62649" y="4941168"/>
            <a:ext cx="26574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2BD8"/>
                </a:solidFill>
                <a:latin typeface="Cambria" panose="02040503050406030204" pitchFamily="18" charset="0"/>
              </a:rPr>
              <a:t>2048 bytes of data delivered to application in a single READ call</a:t>
            </a:r>
          </a:p>
        </p:txBody>
      </p:sp>
      <p:cxnSp>
        <p:nvCxnSpPr>
          <p:cNvPr id="13" name="Straight Arrow Connector 12"/>
          <p:cNvCxnSpPr/>
          <p:nvPr/>
        </p:nvCxnSpPr>
        <p:spPr bwMode="auto">
          <a:xfrm rot="5400000" flipH="1" flipV="1">
            <a:off x="7148513" y="4792736"/>
            <a:ext cx="295275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 flipH="1" flipV="1">
            <a:off x="1652587" y="4864744"/>
            <a:ext cx="295275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5400000" flipH="1" flipV="1">
            <a:off x="4291013" y="4818136"/>
            <a:ext cx="295275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771875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5" grpId="0" build="p"/>
      <p:bldP spid="10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29816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Cambria" panose="02040503050406030204" pitchFamily="18" charset="0"/>
              </a:rPr>
              <a:t>The TCP Segment Header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556792"/>
            <a:ext cx="8568952" cy="460008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Cambria" panose="02040503050406030204" pitchFamily="18" charset="0"/>
              </a:rPr>
              <a:t>TCP header includes addressing (ports), sliding window (seq. / ack. number), flow control (window), error control (checksum) and more.</a:t>
            </a:r>
          </a:p>
        </p:txBody>
      </p:sp>
      <p:pic>
        <p:nvPicPr>
          <p:cNvPr id="6042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5181" y="2852936"/>
            <a:ext cx="6033638" cy="3854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019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9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/>
          <p:cNvSpPr txBox="1">
            <a:spLocks/>
          </p:cNvSpPr>
          <p:nvPr/>
        </p:nvSpPr>
        <p:spPr bwMode="auto">
          <a:xfrm>
            <a:off x="264148" y="1828800"/>
            <a:ext cx="8651252" cy="2894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Cambria" panose="02040503050406030204" pitchFamily="18" charset="0"/>
              </a:rPr>
              <a:t>Both sender and receiver must be ready before we start the transfer of data</a:t>
            </a:r>
          </a:p>
          <a:p>
            <a:pPr lvl="1"/>
            <a:r>
              <a:rPr lang="en-US" altLang="zh-CN" sz="2600" dirty="0">
                <a:solidFill>
                  <a:schemeClr val="tx1"/>
                </a:solidFill>
                <a:latin typeface="Cambria" panose="02040503050406030204" pitchFamily="18" charset="0"/>
              </a:rPr>
              <a:t>– Need to agree on a set of parameters</a:t>
            </a:r>
          </a:p>
          <a:p>
            <a:pPr lvl="1"/>
            <a:r>
              <a:rPr lang="en-US" altLang="zh-CN" sz="2600" dirty="0">
                <a:solidFill>
                  <a:schemeClr val="tx1"/>
                </a:solidFill>
                <a:latin typeface="Cambria" panose="02040503050406030204" pitchFamily="18" charset="0"/>
              </a:rPr>
              <a:t>– e.g., the Maximum Segment Size (MSS)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This is signaling</a:t>
            </a:r>
          </a:p>
          <a:p>
            <a:pPr lvl="1"/>
            <a:r>
              <a:rPr lang="en-US" altLang="zh-CN" sz="2600" dirty="0">
                <a:solidFill>
                  <a:schemeClr val="tx1"/>
                </a:solidFill>
                <a:latin typeface="Cambria" panose="02040503050406030204" pitchFamily="18" charset="0"/>
              </a:rPr>
              <a:t>– It sets up state at the endpoints</a:t>
            </a:r>
          </a:p>
          <a:p>
            <a:pPr lvl="1"/>
            <a:r>
              <a:rPr lang="en-US" altLang="zh-CN" sz="2600" dirty="0">
                <a:solidFill>
                  <a:schemeClr val="tx1"/>
                </a:solidFill>
                <a:latin typeface="Cambria" panose="02040503050406030204" pitchFamily="18" charset="0"/>
              </a:rPr>
              <a:t>– Like “dialing” for a telephone call</a:t>
            </a:r>
          </a:p>
        </p:txBody>
      </p:sp>
      <p:sp>
        <p:nvSpPr>
          <p:cNvPr id="20" name="矩形 19"/>
          <p:cNvSpPr/>
          <p:nvPr/>
        </p:nvSpPr>
        <p:spPr>
          <a:xfrm>
            <a:off x="2057400" y="1167825"/>
            <a:ext cx="533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132584"/>
                </a:solidFill>
                <a:latin typeface="Cambria" panose="02040503050406030204" pitchFamily="18" charset="0"/>
              </a:rPr>
              <a:t>Connection Establishment</a:t>
            </a:r>
            <a:endParaRPr lang="zh-CN" altLang="en-US" sz="32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08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/>
          <p:cNvSpPr txBox="1">
            <a:spLocks/>
          </p:cNvSpPr>
          <p:nvPr/>
        </p:nvSpPr>
        <p:spPr bwMode="auto">
          <a:xfrm>
            <a:off x="35496" y="1828800"/>
            <a:ext cx="8727452" cy="2894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600" dirty="0">
                <a:latin typeface="Cambria" panose="02040503050406030204" pitchFamily="18" charset="0"/>
              </a:rPr>
              <a:t>Used in TCP; opens connection for data in both directions</a:t>
            </a:r>
          </a:p>
          <a:p>
            <a:r>
              <a:rPr lang="en-US" altLang="zh-CN" sz="2600" dirty="0">
                <a:latin typeface="Cambria" panose="02040503050406030204" pitchFamily="18" charset="0"/>
              </a:rPr>
              <a:t>Each side probes the other with a fresh Initial Sequence Number (ISN)</a:t>
            </a:r>
          </a:p>
          <a:p>
            <a:pPr lvl="1"/>
            <a:r>
              <a:rPr lang="en-US" altLang="zh-CN" dirty="0">
                <a:solidFill>
                  <a:schemeClr val="tx1"/>
                </a:solidFill>
                <a:latin typeface="Cambria" panose="02040503050406030204" pitchFamily="18" charset="0"/>
              </a:rPr>
              <a:t>– Sends on a </a:t>
            </a:r>
            <a:r>
              <a:rPr lang="en-US" altLang="zh-CN" dirty="0" err="1">
                <a:solidFill>
                  <a:schemeClr val="tx1"/>
                </a:solidFill>
                <a:latin typeface="Cambria" panose="02040503050406030204" pitchFamily="18" charset="0"/>
              </a:rPr>
              <a:t>SYNchronize</a:t>
            </a:r>
            <a:r>
              <a:rPr lang="en-US" altLang="zh-CN" dirty="0">
                <a:solidFill>
                  <a:schemeClr val="tx1"/>
                </a:solidFill>
                <a:latin typeface="Cambria" panose="02040503050406030204" pitchFamily="18" charset="0"/>
              </a:rPr>
              <a:t> segment</a:t>
            </a:r>
          </a:p>
          <a:p>
            <a:pPr lvl="1"/>
            <a:r>
              <a:rPr lang="en-US" altLang="zh-CN" dirty="0">
                <a:solidFill>
                  <a:schemeClr val="tx1"/>
                </a:solidFill>
                <a:latin typeface="Cambria" panose="02040503050406030204" pitchFamily="18" charset="0"/>
              </a:rPr>
              <a:t>– Echo on an </a:t>
            </a:r>
            <a:r>
              <a:rPr lang="en-US" altLang="zh-CN" dirty="0" err="1">
                <a:solidFill>
                  <a:schemeClr val="tx1"/>
                </a:solidFill>
                <a:latin typeface="Cambria" panose="02040503050406030204" pitchFamily="18" charset="0"/>
              </a:rPr>
              <a:t>ACKnowledge</a:t>
            </a:r>
            <a:r>
              <a:rPr lang="en-US" altLang="zh-CN" dirty="0">
                <a:solidFill>
                  <a:schemeClr val="tx1"/>
                </a:solidFill>
                <a:latin typeface="Cambria" panose="02040503050406030204" pitchFamily="18" charset="0"/>
              </a:rPr>
              <a:t> segment</a:t>
            </a:r>
          </a:p>
          <a:p>
            <a:r>
              <a:rPr lang="en-US" altLang="zh-CN" sz="2600" dirty="0">
                <a:latin typeface="Cambria" panose="02040503050406030204" pitchFamily="18" charset="0"/>
              </a:rPr>
              <a:t>Chosen to be robust even </a:t>
            </a:r>
          </a:p>
          <a:p>
            <a:pPr marL="0" indent="0">
              <a:buNone/>
            </a:pPr>
            <a:r>
              <a:rPr lang="en-US" altLang="zh-CN" sz="2600" dirty="0">
                <a:latin typeface="Cambria" panose="02040503050406030204" pitchFamily="18" charset="0"/>
              </a:rPr>
              <a:t>      against delayed duplicates</a:t>
            </a:r>
          </a:p>
        </p:txBody>
      </p:sp>
      <p:sp>
        <p:nvSpPr>
          <p:cNvPr id="20" name="矩形 19"/>
          <p:cNvSpPr/>
          <p:nvPr/>
        </p:nvSpPr>
        <p:spPr>
          <a:xfrm>
            <a:off x="2514600" y="1167825"/>
            <a:ext cx="533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132584"/>
                </a:solidFill>
                <a:latin typeface="Cambria" panose="02040503050406030204" pitchFamily="18" charset="0"/>
              </a:rPr>
              <a:t>Three-Way Handshake</a:t>
            </a:r>
            <a:endParaRPr lang="zh-CN" altLang="en-US" sz="32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591" y="3048000"/>
            <a:ext cx="3161905" cy="3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37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/>
          <p:cNvSpPr txBox="1">
            <a:spLocks/>
          </p:cNvSpPr>
          <p:nvPr/>
        </p:nvSpPr>
        <p:spPr bwMode="auto">
          <a:xfrm>
            <a:off x="107504" y="1828800"/>
            <a:ext cx="9036496" cy="2894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Cambria" panose="02040503050406030204" pitchFamily="18" charset="0"/>
              </a:rPr>
              <a:t>Three steps:</a:t>
            </a:r>
          </a:p>
          <a:p>
            <a:pPr lvl="1"/>
            <a:r>
              <a:rPr lang="en-US" altLang="zh-CN" sz="2600" dirty="0">
                <a:solidFill>
                  <a:schemeClr val="tx1"/>
                </a:solidFill>
                <a:latin typeface="Cambria" panose="02040503050406030204" pitchFamily="18" charset="0"/>
              </a:rPr>
              <a:t>– Client sends SYN(x)</a:t>
            </a:r>
          </a:p>
          <a:p>
            <a:pPr lvl="1"/>
            <a:r>
              <a:rPr lang="en-US" altLang="zh-CN" sz="2600" dirty="0">
                <a:solidFill>
                  <a:schemeClr val="tx1"/>
                </a:solidFill>
                <a:latin typeface="Cambria" panose="02040503050406030204" pitchFamily="18" charset="0"/>
              </a:rPr>
              <a:t>– Server replies with SYN(y)ACK(x+1)</a:t>
            </a:r>
          </a:p>
          <a:p>
            <a:pPr lvl="1"/>
            <a:r>
              <a:rPr lang="en-US" altLang="zh-CN" sz="2600" dirty="0">
                <a:solidFill>
                  <a:schemeClr val="tx1"/>
                </a:solidFill>
                <a:latin typeface="Cambria" panose="02040503050406030204" pitchFamily="18" charset="0"/>
              </a:rPr>
              <a:t>– Client replies with ACK(y+1)</a:t>
            </a:r>
          </a:p>
          <a:p>
            <a:pPr lvl="2"/>
            <a:r>
              <a:rPr lang="en-US" altLang="zh-CN" sz="2600" dirty="0">
                <a:latin typeface="Cambria" panose="02040503050406030204" pitchFamily="18" charset="0"/>
              </a:rPr>
              <a:t>– SYNs are retransmitted if lost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Sequence and ACK numbers carried on further segments</a:t>
            </a:r>
          </a:p>
        </p:txBody>
      </p:sp>
      <p:sp>
        <p:nvSpPr>
          <p:cNvPr id="20" name="矩形 19"/>
          <p:cNvSpPr/>
          <p:nvPr/>
        </p:nvSpPr>
        <p:spPr>
          <a:xfrm>
            <a:off x="2514600" y="1167825"/>
            <a:ext cx="533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132584"/>
                </a:solidFill>
                <a:latin typeface="Cambria" panose="02040503050406030204" pitchFamily="18" charset="0"/>
              </a:rPr>
              <a:t>Three-Way Handshake</a:t>
            </a:r>
            <a:endParaRPr lang="zh-CN" altLang="en-US" sz="32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83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/>
          <p:cNvSpPr txBox="1">
            <a:spLocks/>
          </p:cNvSpPr>
          <p:nvPr/>
        </p:nvSpPr>
        <p:spPr bwMode="auto">
          <a:xfrm>
            <a:off x="264148" y="1828800"/>
            <a:ext cx="8651252" cy="2894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Cambria" panose="02040503050406030204" pitchFamily="18" charset="0"/>
              </a:rPr>
              <a:t>Transport layer provides end-to-end connectivity across the network</a:t>
            </a:r>
          </a:p>
        </p:txBody>
      </p:sp>
      <p:sp>
        <p:nvSpPr>
          <p:cNvPr id="20" name="矩形 19"/>
          <p:cNvSpPr/>
          <p:nvPr/>
        </p:nvSpPr>
        <p:spPr>
          <a:xfrm>
            <a:off x="2667000" y="972017"/>
            <a:ext cx="4495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132584"/>
                </a:solidFill>
                <a:latin typeface="Cambria" panose="02040503050406030204" pitchFamily="18" charset="0"/>
              </a:rPr>
              <a:t>The Transport Layer</a:t>
            </a:r>
            <a:endParaRPr lang="zh-CN" altLang="en-US" sz="32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048000"/>
            <a:ext cx="7765268" cy="276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74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/>
          <p:cNvSpPr txBox="1">
            <a:spLocks/>
          </p:cNvSpPr>
          <p:nvPr/>
        </p:nvSpPr>
        <p:spPr bwMode="auto">
          <a:xfrm>
            <a:off x="-526608" y="2795382"/>
            <a:ext cx="4813568" cy="2894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dirty="0">
                <a:latin typeface="Cambria" panose="02040503050406030204" pitchFamily="18" charset="0"/>
              </a:rPr>
              <a:t>Client sends SYN(x)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Server replies with SYN(y)ACK(x+1)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Client replies with ACK(y+1)</a:t>
            </a:r>
          </a:p>
        </p:txBody>
      </p:sp>
      <p:sp>
        <p:nvSpPr>
          <p:cNvPr id="20" name="矩形 19"/>
          <p:cNvSpPr/>
          <p:nvPr/>
        </p:nvSpPr>
        <p:spPr>
          <a:xfrm>
            <a:off x="2514600" y="1167825"/>
            <a:ext cx="533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132584"/>
                </a:solidFill>
                <a:latin typeface="Cambria" panose="02040503050406030204" pitchFamily="18" charset="0"/>
              </a:rPr>
              <a:t>Three-Way Handshake</a:t>
            </a:r>
            <a:endParaRPr lang="zh-CN" altLang="en-US" sz="32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388" y="1862491"/>
            <a:ext cx="4849116" cy="451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6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/>
          <p:cNvSpPr txBox="1">
            <a:spLocks/>
          </p:cNvSpPr>
          <p:nvPr/>
        </p:nvSpPr>
        <p:spPr bwMode="auto">
          <a:xfrm>
            <a:off x="251520" y="2439207"/>
            <a:ext cx="3744416" cy="2894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600" dirty="0">
                <a:latin typeface="Cambria" panose="02040503050406030204" pitchFamily="18" charset="0"/>
              </a:rPr>
              <a:t>Suppose delayed, duplicate copies of the SYN and ACK arrive at the server!</a:t>
            </a:r>
          </a:p>
          <a:p>
            <a:r>
              <a:rPr lang="en-US" altLang="zh-CN" sz="2600" dirty="0">
                <a:latin typeface="Cambria" panose="02040503050406030204" pitchFamily="18" charset="0"/>
              </a:rPr>
              <a:t>Connection will be cleanly rejected on both sides ☺</a:t>
            </a:r>
          </a:p>
        </p:txBody>
      </p:sp>
      <p:sp>
        <p:nvSpPr>
          <p:cNvPr id="20" name="矩形 19"/>
          <p:cNvSpPr/>
          <p:nvPr/>
        </p:nvSpPr>
        <p:spPr>
          <a:xfrm>
            <a:off x="2514600" y="1167825"/>
            <a:ext cx="533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132584"/>
                </a:solidFill>
                <a:latin typeface="Cambria" panose="02040503050406030204" pitchFamily="18" charset="0"/>
              </a:rPr>
              <a:t>Three-Way Handshake</a:t>
            </a:r>
            <a:endParaRPr lang="zh-CN" altLang="en-US" sz="32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172" y="1752600"/>
            <a:ext cx="5050476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6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/>
          <p:cNvSpPr txBox="1">
            <a:spLocks/>
          </p:cNvSpPr>
          <p:nvPr/>
        </p:nvSpPr>
        <p:spPr bwMode="auto">
          <a:xfrm>
            <a:off x="228600" y="1828800"/>
            <a:ext cx="8540884" cy="2894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Cambria" panose="02040503050406030204" pitchFamily="18" charset="0"/>
              </a:rPr>
              <a:t>The TCP connection finite state machine has more states than our simple example from earlier.</a:t>
            </a:r>
          </a:p>
        </p:txBody>
      </p:sp>
      <p:sp>
        <p:nvSpPr>
          <p:cNvPr id="20" name="矩形 19"/>
          <p:cNvSpPr/>
          <p:nvPr/>
        </p:nvSpPr>
        <p:spPr>
          <a:xfrm>
            <a:off x="2514600" y="1167825"/>
            <a:ext cx="533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132584"/>
                </a:solidFill>
                <a:latin typeface="Cambria" panose="02040503050406030204" pitchFamily="18" charset="0"/>
              </a:rPr>
              <a:t>Three-Way Handshake</a:t>
            </a:r>
            <a:endParaRPr lang="zh-CN" altLang="en-US" sz="32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00200" y="2925794"/>
            <a:ext cx="6084888" cy="359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4710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l="4230" t="1005" r="1936" b="1193"/>
          <a:stretch>
            <a:fillRect/>
          </a:stretch>
        </p:blipFill>
        <p:spPr bwMode="auto">
          <a:xfrm>
            <a:off x="3681770" y="1608854"/>
            <a:ext cx="5309830" cy="5249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Content Placeholder 2"/>
          <p:cNvSpPr txBox="1">
            <a:spLocks/>
          </p:cNvSpPr>
          <p:nvPr/>
        </p:nvSpPr>
        <p:spPr bwMode="auto">
          <a:xfrm>
            <a:off x="55558" y="1902359"/>
            <a:ext cx="3626212" cy="2894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4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Cambria" panose="02040503050406030204" pitchFamily="18" charset="0"/>
              </a:rPr>
              <a:t>Solid line is the normal path for a client. </a:t>
            </a:r>
          </a:p>
          <a:p>
            <a:r>
              <a:rPr lang="en-US" altLang="zh-CN" sz="2400" dirty="0">
                <a:latin typeface="Cambria" panose="02040503050406030204" pitchFamily="18" charset="0"/>
              </a:rPr>
              <a:t>Dashed line is the normal path for a server. </a:t>
            </a:r>
          </a:p>
          <a:p>
            <a:r>
              <a:rPr lang="en-US" altLang="zh-CN" sz="2400" dirty="0">
                <a:latin typeface="Cambria" panose="02040503050406030204" pitchFamily="18" charset="0"/>
              </a:rPr>
              <a:t>Light lines are unusual events. </a:t>
            </a:r>
          </a:p>
          <a:p>
            <a:r>
              <a:rPr lang="en-US" altLang="zh-CN" sz="2400" dirty="0">
                <a:latin typeface="Cambria" panose="02040503050406030204" pitchFamily="18" charset="0"/>
              </a:rPr>
              <a:t>Transitions are labeled  by the cause and action, separated by a slash.</a:t>
            </a:r>
          </a:p>
        </p:txBody>
      </p:sp>
      <p:sp>
        <p:nvSpPr>
          <p:cNvPr id="20" name="矩形 19"/>
          <p:cNvSpPr/>
          <p:nvPr/>
        </p:nvSpPr>
        <p:spPr>
          <a:xfrm>
            <a:off x="2514600" y="1167825"/>
            <a:ext cx="533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132584"/>
                </a:solidFill>
                <a:latin typeface="Cambria" panose="02040503050406030204" pitchFamily="18" charset="0"/>
              </a:rPr>
              <a:t>Three-Way Handshake</a:t>
            </a:r>
            <a:endParaRPr lang="zh-CN" altLang="en-US" sz="32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462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/>
          <p:cNvSpPr txBox="1">
            <a:spLocks/>
          </p:cNvSpPr>
          <p:nvPr/>
        </p:nvSpPr>
        <p:spPr bwMode="auto">
          <a:xfrm>
            <a:off x="76200" y="1828800"/>
            <a:ext cx="8915400" cy="2894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600" dirty="0">
                <a:latin typeface="Cambria" panose="02040503050406030204" pitchFamily="18" charset="0"/>
              </a:rPr>
              <a:t>With the States</a:t>
            </a:r>
          </a:p>
        </p:txBody>
      </p:sp>
      <p:sp>
        <p:nvSpPr>
          <p:cNvPr id="20" name="矩形 19"/>
          <p:cNvSpPr/>
          <p:nvPr/>
        </p:nvSpPr>
        <p:spPr>
          <a:xfrm>
            <a:off x="2514600" y="1167825"/>
            <a:ext cx="533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132584"/>
                </a:solidFill>
                <a:latin typeface="Cambria" panose="02040503050406030204" pitchFamily="18" charset="0"/>
              </a:rPr>
              <a:t>Three-Way Handshake</a:t>
            </a:r>
            <a:endParaRPr lang="zh-CN" altLang="en-US" sz="32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27" y="2438400"/>
            <a:ext cx="8891973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4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/>
          <p:cNvSpPr txBox="1">
            <a:spLocks/>
          </p:cNvSpPr>
          <p:nvPr/>
        </p:nvSpPr>
        <p:spPr bwMode="auto">
          <a:xfrm>
            <a:off x="76200" y="1470311"/>
            <a:ext cx="8915400" cy="2894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600" dirty="0">
                <a:latin typeface="Cambria" panose="02040503050406030204" pitchFamily="18" charset="0"/>
              </a:rPr>
              <a:t>Finite state machines are a useful tool to specify and check the handling of all cases that may occur</a:t>
            </a:r>
          </a:p>
          <a:p>
            <a:r>
              <a:rPr lang="en-US" altLang="zh-CN" sz="2600" dirty="0">
                <a:latin typeface="Cambria" panose="02040503050406030204" pitchFamily="18" charset="0"/>
              </a:rPr>
              <a:t>TCP allows for simultaneous open</a:t>
            </a:r>
          </a:p>
          <a:p>
            <a:pPr lvl="1"/>
            <a:r>
              <a:rPr lang="en-US" altLang="zh-CN" dirty="0">
                <a:latin typeface="Cambria" panose="02040503050406030204" pitchFamily="18" charset="0"/>
              </a:rPr>
              <a:t>– i.e., both sides open at once instead of the client-server pattern</a:t>
            </a:r>
          </a:p>
        </p:txBody>
      </p:sp>
      <p:sp>
        <p:nvSpPr>
          <p:cNvPr id="20" name="矩形 19"/>
          <p:cNvSpPr/>
          <p:nvPr/>
        </p:nvSpPr>
        <p:spPr>
          <a:xfrm>
            <a:off x="2514600" y="836712"/>
            <a:ext cx="533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132584"/>
                </a:solidFill>
                <a:latin typeface="Cambria" panose="02040503050406030204" pitchFamily="18" charset="0"/>
              </a:rPr>
              <a:t>Three-Way Handshake</a:t>
            </a:r>
            <a:endParaRPr lang="zh-CN" altLang="en-US" sz="32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767" b="7613"/>
          <a:stretch>
            <a:fillRect/>
          </a:stretch>
        </p:blipFill>
        <p:spPr bwMode="auto">
          <a:xfrm>
            <a:off x="2320231" y="3496675"/>
            <a:ext cx="5941686" cy="282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8"/>
          <p:cNvSpPr txBox="1"/>
          <p:nvPr/>
        </p:nvSpPr>
        <p:spPr>
          <a:xfrm>
            <a:off x="2260129" y="6251886"/>
            <a:ext cx="3086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2BD8"/>
                </a:solidFill>
                <a:latin typeface="Cambria" panose="02040503050406030204" pitchFamily="18" charset="0"/>
              </a:rPr>
              <a:t>Normal case </a:t>
            </a:r>
          </a:p>
        </p:txBody>
      </p:sp>
      <p:sp>
        <p:nvSpPr>
          <p:cNvPr id="8" name="TextBox 9"/>
          <p:cNvSpPr txBox="1"/>
          <p:nvPr/>
        </p:nvSpPr>
        <p:spPr>
          <a:xfrm>
            <a:off x="4834831" y="6246115"/>
            <a:ext cx="4057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2BD8"/>
                </a:solidFill>
                <a:latin typeface="Cambria" panose="02040503050406030204" pitchFamily="18" charset="0"/>
              </a:rPr>
              <a:t>Simultaneous connect</a:t>
            </a:r>
          </a:p>
        </p:txBody>
      </p:sp>
    </p:spTree>
    <p:extLst>
      <p:ext uri="{BB962C8B-B14F-4D97-AF65-F5344CB8AC3E}">
        <p14:creationId xmlns:p14="http://schemas.microsoft.com/office/powerpoint/2010/main" val="236143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7A170C3-8F8C-4966-A442-0161F8D66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526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/>
          <p:cNvSpPr txBox="1">
            <a:spLocks/>
          </p:cNvSpPr>
          <p:nvPr/>
        </p:nvSpPr>
        <p:spPr bwMode="auto">
          <a:xfrm>
            <a:off x="264148" y="1828800"/>
            <a:ext cx="8651252" cy="2894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Cambria" panose="02040503050406030204" pitchFamily="18" charset="0"/>
              </a:rPr>
              <a:t>How to release connections</a:t>
            </a:r>
          </a:p>
          <a:p>
            <a:r>
              <a:rPr lang="en-US" altLang="zh-CN" sz="2600" dirty="0">
                <a:latin typeface="Cambria" panose="02040503050406030204" pitchFamily="18" charset="0"/>
              </a:rPr>
              <a:t>– We’ll see how TCP does it</a:t>
            </a:r>
          </a:p>
          <a:p>
            <a:pPr marL="0" indent="0">
              <a:buNone/>
            </a:pPr>
            <a:endParaRPr lang="en-US" altLang="zh-CN" sz="2600" dirty="0">
              <a:latin typeface="Cambria" panose="020405030504060302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667000" y="1167825"/>
            <a:ext cx="4724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132584"/>
                </a:solidFill>
                <a:latin typeface="Cambria" panose="02040503050406030204" pitchFamily="18" charset="0"/>
              </a:rPr>
              <a:t>Connection Release</a:t>
            </a:r>
            <a:endParaRPr lang="zh-CN" altLang="en-US" sz="32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276600"/>
            <a:ext cx="5996709" cy="266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5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/>
          <p:cNvSpPr txBox="1">
            <a:spLocks/>
          </p:cNvSpPr>
          <p:nvPr/>
        </p:nvSpPr>
        <p:spPr bwMode="auto">
          <a:xfrm>
            <a:off x="264148" y="2058207"/>
            <a:ext cx="8651252" cy="2894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Cambria" panose="02040503050406030204" pitchFamily="18" charset="0"/>
              </a:rPr>
              <a:t>Orderly release by both parties when done</a:t>
            </a:r>
          </a:p>
          <a:p>
            <a:pPr lvl="1"/>
            <a:r>
              <a:rPr lang="en-US" altLang="zh-CN" sz="2600" dirty="0">
                <a:solidFill>
                  <a:schemeClr val="tx1"/>
                </a:solidFill>
                <a:latin typeface="Cambria" panose="02040503050406030204" pitchFamily="18" charset="0"/>
              </a:rPr>
              <a:t>– Delivers all pending data and “hangs up”</a:t>
            </a:r>
          </a:p>
          <a:p>
            <a:pPr lvl="1"/>
            <a:r>
              <a:rPr lang="en-US" altLang="zh-CN" sz="2600" dirty="0">
                <a:solidFill>
                  <a:schemeClr val="tx1"/>
                </a:solidFill>
                <a:latin typeface="Cambria" panose="02040503050406030204" pitchFamily="18" charset="0"/>
              </a:rPr>
              <a:t>– Cleans up state in sender and receiver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Key problem is to provide reliability while releasing</a:t>
            </a:r>
          </a:p>
          <a:p>
            <a:pPr lvl="1"/>
            <a:r>
              <a:rPr lang="en-US" altLang="zh-CN" sz="2600" dirty="0">
                <a:solidFill>
                  <a:schemeClr val="tx1"/>
                </a:solidFill>
                <a:latin typeface="Cambria" panose="02040503050406030204" pitchFamily="18" charset="0"/>
              </a:rPr>
              <a:t>– TCP uses a “symmetric” close in which both sides shutdown independently</a:t>
            </a:r>
          </a:p>
        </p:txBody>
      </p:sp>
      <p:sp>
        <p:nvSpPr>
          <p:cNvPr id="20" name="矩形 19"/>
          <p:cNvSpPr/>
          <p:nvPr/>
        </p:nvSpPr>
        <p:spPr>
          <a:xfrm>
            <a:off x="2667000" y="1167825"/>
            <a:ext cx="4724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132584"/>
                </a:solidFill>
                <a:latin typeface="Cambria" panose="02040503050406030204" pitchFamily="18" charset="0"/>
              </a:rPr>
              <a:t>Connection Release</a:t>
            </a:r>
            <a:endParaRPr lang="zh-CN" altLang="en-US" sz="32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80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/>
          <p:cNvSpPr txBox="1">
            <a:spLocks/>
          </p:cNvSpPr>
          <p:nvPr/>
        </p:nvSpPr>
        <p:spPr bwMode="auto">
          <a:xfrm>
            <a:off x="304800" y="2134407"/>
            <a:ext cx="3733800" cy="2894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Cambria" panose="02040503050406030204" pitchFamily="18" charset="0"/>
              </a:rPr>
              <a:t>Key problem is to ensure reliability while releasing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Asymmetric release (when one side breaks connection) is abrupt and may lose data</a:t>
            </a:r>
          </a:p>
        </p:txBody>
      </p:sp>
      <p:sp>
        <p:nvSpPr>
          <p:cNvPr id="20" name="矩形 19"/>
          <p:cNvSpPr/>
          <p:nvPr/>
        </p:nvSpPr>
        <p:spPr>
          <a:xfrm>
            <a:off x="2667000" y="1167825"/>
            <a:ext cx="4724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132584"/>
                </a:solidFill>
                <a:latin typeface="Cambria" panose="02040503050406030204" pitchFamily="18" charset="0"/>
              </a:rPr>
              <a:t>Connection Release</a:t>
            </a:r>
            <a:endParaRPr lang="zh-CN" altLang="en-US" sz="32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9600" y="1878169"/>
            <a:ext cx="4216011" cy="4315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63696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/>
          <p:cNvSpPr txBox="1">
            <a:spLocks/>
          </p:cNvSpPr>
          <p:nvPr/>
        </p:nvSpPr>
        <p:spPr bwMode="auto">
          <a:xfrm>
            <a:off x="107504" y="1772816"/>
            <a:ext cx="8879852" cy="2894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Cambria" panose="02040503050406030204" pitchFamily="18" charset="0"/>
              </a:rPr>
              <a:t>Transport layer sends 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segments</a:t>
            </a:r>
            <a:r>
              <a:rPr lang="en-US" altLang="zh-CN" dirty="0">
                <a:latin typeface="Cambria" panose="02040503050406030204" pitchFamily="18" charset="0"/>
              </a:rPr>
              <a:t> in 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packets</a:t>
            </a:r>
            <a:r>
              <a:rPr lang="en-US" altLang="zh-CN" dirty="0">
                <a:latin typeface="Cambria" panose="02040503050406030204" pitchFamily="18" charset="0"/>
              </a:rPr>
              <a:t> (in 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frames</a:t>
            </a:r>
            <a:r>
              <a:rPr lang="en-US" altLang="zh-CN" dirty="0">
                <a:latin typeface="Cambria" panose="02040503050406030204" pitchFamily="18" charset="0"/>
              </a:rPr>
              <a:t>)</a:t>
            </a:r>
          </a:p>
          <a:p>
            <a:endParaRPr lang="en-US" altLang="zh-CN" sz="2600" dirty="0">
              <a:latin typeface="Cambria" panose="020405030504060302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667000" y="980728"/>
            <a:ext cx="4495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132584"/>
                </a:solidFill>
                <a:latin typeface="Cambria" panose="02040503050406030204" pitchFamily="18" charset="0"/>
              </a:rPr>
              <a:t>The Transport Layer</a:t>
            </a:r>
            <a:endParaRPr lang="zh-CN" altLang="en-US" sz="32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  <p:grpSp>
        <p:nvGrpSpPr>
          <p:cNvPr id="17" name="Group 7"/>
          <p:cNvGrpSpPr/>
          <p:nvPr/>
        </p:nvGrpSpPr>
        <p:grpSpPr>
          <a:xfrm>
            <a:off x="611560" y="2708920"/>
            <a:ext cx="7993114" cy="2630608"/>
            <a:chOff x="693427" y="2996382"/>
            <a:chExt cx="7993114" cy="2630608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t="4967"/>
            <a:stretch>
              <a:fillRect/>
            </a:stretch>
          </p:blipFill>
          <p:spPr bwMode="auto">
            <a:xfrm>
              <a:off x="693427" y="2996382"/>
              <a:ext cx="7993114" cy="26306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TextBox 5"/>
            <p:cNvSpPr txBox="1"/>
            <p:nvPr/>
          </p:nvSpPr>
          <p:spPr>
            <a:xfrm>
              <a:off x="3847767" y="3121223"/>
              <a:ext cx="716543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/>
                <a:t>Segment</a:t>
              </a:r>
            </a:p>
          </p:txBody>
        </p:sp>
        <p:sp>
          <p:nvSpPr>
            <p:cNvPr id="22" name="TextBox 6"/>
            <p:cNvSpPr txBox="1"/>
            <p:nvPr/>
          </p:nvSpPr>
          <p:spPr>
            <a:xfrm>
              <a:off x="5199704" y="4111823"/>
              <a:ext cx="716543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/>
                <a:t>Segment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1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28" y="1874903"/>
            <a:ext cx="4885572" cy="4525897"/>
          </a:xfrm>
          <a:prstGeom prst="rect">
            <a:avLst/>
          </a:prstGeom>
        </p:spPr>
      </p:pic>
      <p:sp>
        <p:nvSpPr>
          <p:cNvPr id="31" name="Content Placeholder 2"/>
          <p:cNvSpPr txBox="1">
            <a:spLocks/>
          </p:cNvSpPr>
          <p:nvPr/>
        </p:nvSpPr>
        <p:spPr bwMode="auto">
          <a:xfrm>
            <a:off x="152400" y="1905000"/>
            <a:ext cx="3733800" cy="2894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4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Cambria" panose="02040503050406030204" pitchFamily="18" charset="0"/>
              </a:rPr>
              <a:t>Two steps:</a:t>
            </a:r>
          </a:p>
          <a:p>
            <a:pPr lvl="1"/>
            <a:r>
              <a:rPr lang="en-US" altLang="zh-CN" dirty="0">
                <a:solidFill>
                  <a:schemeClr val="tx1"/>
                </a:solidFill>
                <a:latin typeface="Cambria" panose="02040503050406030204" pitchFamily="18" charset="0"/>
              </a:rPr>
              <a:t>Active sends FIN(x), passive ACKs</a:t>
            </a:r>
          </a:p>
          <a:p>
            <a:pPr lvl="1"/>
            <a:r>
              <a:rPr lang="en-US" altLang="zh-CN" dirty="0">
                <a:solidFill>
                  <a:schemeClr val="tx1"/>
                </a:solidFill>
                <a:latin typeface="Cambria" panose="02040503050406030204" pitchFamily="18" charset="0"/>
              </a:rPr>
              <a:t>Passive sends FIN(y), active ACKs</a:t>
            </a:r>
          </a:p>
          <a:p>
            <a:pPr lvl="1"/>
            <a:r>
              <a:rPr lang="en-US" altLang="zh-CN" dirty="0">
                <a:solidFill>
                  <a:schemeClr val="tx1"/>
                </a:solidFill>
                <a:latin typeface="Cambria" panose="02040503050406030204" pitchFamily="18" charset="0"/>
              </a:rPr>
              <a:t>FINs are retransmitted if lost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Each FIN/ACK closes one direction of data transfer</a:t>
            </a:r>
          </a:p>
        </p:txBody>
      </p:sp>
      <p:sp>
        <p:nvSpPr>
          <p:cNvPr id="20" name="矩形 19"/>
          <p:cNvSpPr/>
          <p:nvPr/>
        </p:nvSpPr>
        <p:spPr>
          <a:xfrm>
            <a:off x="2667000" y="1167825"/>
            <a:ext cx="4724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132584"/>
                </a:solidFill>
                <a:latin typeface="Cambria" panose="02040503050406030204" pitchFamily="18" charset="0"/>
              </a:rPr>
              <a:t>Connection Release</a:t>
            </a:r>
            <a:endParaRPr lang="zh-CN" altLang="en-US" sz="32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29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/>
          <p:cNvSpPr txBox="1">
            <a:spLocks/>
          </p:cNvSpPr>
          <p:nvPr/>
        </p:nvSpPr>
        <p:spPr bwMode="auto">
          <a:xfrm>
            <a:off x="0" y="2286807"/>
            <a:ext cx="4355976" cy="2894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Cambria" panose="02040503050406030204" pitchFamily="18" charset="0"/>
              </a:rPr>
              <a:t>Normal release sequence, initiated by transport user on Host 1</a:t>
            </a:r>
          </a:p>
          <a:p>
            <a:pPr lvl="1"/>
            <a:r>
              <a:rPr lang="en-US" altLang="zh-CN" dirty="0">
                <a:solidFill>
                  <a:schemeClr val="tx1"/>
                </a:solidFill>
                <a:latin typeface="Cambria" panose="02040503050406030204" pitchFamily="18" charset="0"/>
              </a:rPr>
              <a:t>DR=Disconnect Request</a:t>
            </a:r>
          </a:p>
          <a:p>
            <a:pPr lvl="1"/>
            <a:r>
              <a:rPr lang="en-US" altLang="zh-CN" dirty="0">
                <a:solidFill>
                  <a:schemeClr val="tx1"/>
                </a:solidFill>
                <a:latin typeface="Cambria" panose="02040503050406030204" pitchFamily="18" charset="0"/>
              </a:rPr>
              <a:t>Both DRs are </a:t>
            </a:r>
            <a:r>
              <a:rPr lang="en-US" altLang="zh-CN" dirty="0" err="1">
                <a:solidFill>
                  <a:schemeClr val="tx1"/>
                </a:solidFill>
                <a:latin typeface="Cambria" panose="02040503050406030204" pitchFamily="18" charset="0"/>
              </a:rPr>
              <a:t>ACKed</a:t>
            </a:r>
            <a:r>
              <a:rPr lang="en-US" altLang="zh-CN" dirty="0">
                <a:solidFill>
                  <a:schemeClr val="tx1"/>
                </a:solidFill>
                <a:latin typeface="Cambria" panose="02040503050406030204" pitchFamily="18" charset="0"/>
              </a:rPr>
              <a:t> by the other side</a:t>
            </a:r>
          </a:p>
        </p:txBody>
      </p:sp>
      <p:sp>
        <p:nvSpPr>
          <p:cNvPr id="20" name="矩形 19"/>
          <p:cNvSpPr/>
          <p:nvPr/>
        </p:nvSpPr>
        <p:spPr>
          <a:xfrm>
            <a:off x="2667000" y="1167825"/>
            <a:ext cx="4724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132584"/>
                </a:solidFill>
                <a:latin typeface="Cambria" panose="02040503050406030204" pitchFamily="18" charset="0"/>
              </a:rPr>
              <a:t>Connection Release</a:t>
            </a:r>
            <a:endParaRPr lang="zh-CN" altLang="en-US" sz="32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7200" y="1929825"/>
            <a:ext cx="4640380" cy="4240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3247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2667000" y="1167825"/>
            <a:ext cx="4724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132584"/>
                </a:solidFill>
                <a:latin typeface="Cambria" panose="02040503050406030204" pitchFamily="18" charset="0"/>
              </a:rPr>
              <a:t>Connection Release</a:t>
            </a:r>
            <a:endParaRPr lang="zh-CN" altLang="en-US" sz="32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182" y="1786579"/>
            <a:ext cx="2889618" cy="3623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02350" y="1813757"/>
            <a:ext cx="2993650" cy="3596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02580" y="1848783"/>
            <a:ext cx="3041420" cy="3561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10"/>
          <p:cNvSpPr txBox="1"/>
          <p:nvPr/>
        </p:nvSpPr>
        <p:spPr>
          <a:xfrm>
            <a:off x="304800" y="5411104"/>
            <a:ext cx="2145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2BD8"/>
                </a:solidFill>
                <a:latin typeface="Cambria" panose="02040503050406030204" pitchFamily="18" charset="0"/>
              </a:rPr>
              <a:t>Final ACK lost, Host 2 times out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527317" y="5425852"/>
            <a:ext cx="20352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2BD8"/>
                </a:solidFill>
                <a:latin typeface="Cambria" panose="02040503050406030204" pitchFamily="18" charset="0"/>
              </a:rPr>
              <a:t>Lost DR causes retransmissions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312300" y="5401270"/>
            <a:ext cx="2526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2BD8"/>
                </a:solidFill>
                <a:latin typeface="Cambria" panose="02040503050406030204" pitchFamily="18" charset="0"/>
              </a:rPr>
              <a:t>Extreme: Many lost DRs cause both hosts to timeout</a:t>
            </a:r>
          </a:p>
        </p:txBody>
      </p:sp>
    </p:spTree>
    <p:extLst>
      <p:ext uri="{BB962C8B-B14F-4D97-AF65-F5344CB8AC3E}">
        <p14:creationId xmlns:p14="http://schemas.microsoft.com/office/powerpoint/2010/main" val="416143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/>
          <p:cNvSpPr txBox="1">
            <a:spLocks/>
          </p:cNvSpPr>
          <p:nvPr/>
        </p:nvSpPr>
        <p:spPr bwMode="auto">
          <a:xfrm>
            <a:off x="152400" y="1905000"/>
            <a:ext cx="3733800" cy="2894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Cambria" panose="02040503050406030204" pitchFamily="18" charset="0"/>
              </a:rPr>
              <a:t>Again, with states …</a:t>
            </a:r>
          </a:p>
        </p:txBody>
      </p:sp>
      <p:sp>
        <p:nvSpPr>
          <p:cNvPr id="20" name="矩形 19"/>
          <p:cNvSpPr/>
          <p:nvPr/>
        </p:nvSpPr>
        <p:spPr>
          <a:xfrm>
            <a:off x="2667000" y="1167825"/>
            <a:ext cx="4724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132584"/>
                </a:solidFill>
                <a:latin typeface="Cambria" panose="02040503050406030204" pitchFamily="18" charset="0"/>
              </a:rPr>
              <a:t>Connection Release</a:t>
            </a:r>
            <a:endParaRPr lang="zh-CN" altLang="en-US" sz="32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32" y="2513527"/>
            <a:ext cx="8489243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5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/>
          <p:cNvSpPr txBox="1">
            <a:spLocks/>
          </p:cNvSpPr>
          <p:nvPr/>
        </p:nvSpPr>
        <p:spPr bwMode="auto">
          <a:xfrm>
            <a:off x="264148" y="2058207"/>
            <a:ext cx="8651252" cy="2894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600" dirty="0">
                <a:latin typeface="Cambria" panose="02040503050406030204" pitchFamily="18" charset="0"/>
              </a:rPr>
              <a:t>Timeout should be “just right”</a:t>
            </a:r>
          </a:p>
          <a:p>
            <a:pPr lvl="1"/>
            <a:r>
              <a:rPr lang="en-US" altLang="zh-CN" sz="2200" dirty="0">
                <a:latin typeface="Cambria" panose="02040503050406030204" pitchFamily="18" charset="0"/>
              </a:rPr>
              <a:t>– Too long wastes network capacity</a:t>
            </a:r>
          </a:p>
          <a:p>
            <a:pPr lvl="1"/>
            <a:r>
              <a:rPr lang="en-US" altLang="zh-CN" sz="2200" dirty="0">
                <a:latin typeface="Cambria" panose="02040503050406030204" pitchFamily="18" charset="0"/>
              </a:rPr>
              <a:t>– Too short leads to spurious resends</a:t>
            </a:r>
          </a:p>
          <a:p>
            <a:pPr lvl="1"/>
            <a:r>
              <a:rPr lang="en-US" altLang="zh-CN" sz="2200" dirty="0">
                <a:latin typeface="Cambria" panose="02040503050406030204" pitchFamily="18" charset="0"/>
              </a:rPr>
              <a:t>– But what is “just right”?</a:t>
            </a:r>
          </a:p>
          <a:p>
            <a:r>
              <a:rPr lang="en-US" altLang="zh-CN" sz="2600" dirty="0">
                <a:latin typeface="Cambria" panose="02040503050406030204" pitchFamily="18" charset="0"/>
              </a:rPr>
              <a:t>Easy to set on a LAN (Link)</a:t>
            </a:r>
          </a:p>
          <a:p>
            <a:pPr lvl="1"/>
            <a:r>
              <a:rPr lang="en-US" altLang="zh-CN" sz="2200" dirty="0">
                <a:latin typeface="Cambria" panose="02040503050406030204" pitchFamily="18" charset="0"/>
              </a:rPr>
              <a:t>– Short, fixed, predictable RTT (Round Trip Time)</a:t>
            </a:r>
          </a:p>
          <a:p>
            <a:r>
              <a:rPr lang="en-US" altLang="zh-CN" sz="2600" dirty="0">
                <a:latin typeface="Cambria" panose="02040503050406030204" pitchFamily="18" charset="0"/>
              </a:rPr>
              <a:t>Hard on the Internet (Transport)</a:t>
            </a:r>
          </a:p>
          <a:p>
            <a:pPr lvl="1"/>
            <a:r>
              <a:rPr lang="en-US" altLang="zh-CN" sz="2200" dirty="0">
                <a:latin typeface="Cambria" panose="02040503050406030204" pitchFamily="18" charset="0"/>
              </a:rPr>
              <a:t>– Wide range, variable RTT</a:t>
            </a:r>
          </a:p>
        </p:txBody>
      </p:sp>
      <p:sp>
        <p:nvSpPr>
          <p:cNvPr id="20" name="矩形 19"/>
          <p:cNvSpPr/>
          <p:nvPr/>
        </p:nvSpPr>
        <p:spPr>
          <a:xfrm>
            <a:off x="2743200" y="1244025"/>
            <a:ext cx="4267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132584"/>
                </a:solidFill>
                <a:latin typeface="Cambria" panose="02040503050406030204" pitchFamily="18" charset="0"/>
              </a:rPr>
              <a:t>Timeouts Problems</a:t>
            </a:r>
            <a:endParaRPr lang="zh-CN" altLang="en-US" sz="32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39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2743200" y="1244025"/>
            <a:ext cx="4267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132584"/>
                </a:solidFill>
                <a:latin typeface="Cambria" panose="02040503050406030204" pitchFamily="18" charset="0"/>
              </a:rPr>
              <a:t>Example of RTT</a:t>
            </a:r>
            <a:endParaRPr lang="zh-CN" altLang="en-US" sz="32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09800"/>
            <a:ext cx="8125448" cy="401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63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2743200" y="1244025"/>
            <a:ext cx="4267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132584"/>
                </a:solidFill>
                <a:latin typeface="Cambria" panose="02040503050406030204" pitchFamily="18" charset="0"/>
              </a:rPr>
              <a:t>Adaptive Timeout</a:t>
            </a:r>
            <a:endParaRPr lang="zh-CN" altLang="en-US" sz="32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64148" y="2133600"/>
            <a:ext cx="8651252" cy="2894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600" dirty="0">
                <a:latin typeface="Cambria" panose="02040503050406030204" pitchFamily="18" charset="0"/>
              </a:rPr>
              <a:t>Keep smoothed estimates of the RTT and variance in RTT</a:t>
            </a:r>
          </a:p>
          <a:p>
            <a:r>
              <a:rPr lang="en-US" altLang="zh-CN" sz="2600" dirty="0">
                <a:latin typeface="Cambria" panose="02040503050406030204" pitchFamily="18" charset="0"/>
              </a:rPr>
              <a:t>– Update estimates with a moving average</a:t>
            </a:r>
          </a:p>
          <a:p>
            <a:pPr lvl="1"/>
            <a:r>
              <a:rPr lang="en-US" altLang="zh-CN" dirty="0">
                <a:solidFill>
                  <a:srgbClr val="005BD4"/>
                </a:solidFill>
                <a:latin typeface="Calibri" panose="020F0502020204030204" pitchFamily="34" charset="0"/>
              </a:rPr>
              <a:t>1. </a:t>
            </a: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SRTT</a:t>
            </a:r>
            <a:r>
              <a:rPr lang="en-US" altLang="zh-CN" sz="1200" dirty="0">
                <a:solidFill>
                  <a:srgbClr val="000000"/>
                </a:solidFill>
                <a:latin typeface="Calibri" panose="020F0502020204030204" pitchFamily="34" charset="0"/>
              </a:rPr>
              <a:t>N+1 </a:t>
            </a: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= 0.9*SRTT</a:t>
            </a:r>
            <a:r>
              <a:rPr lang="en-US" altLang="zh-CN" sz="1200" dirty="0">
                <a:solidFill>
                  <a:srgbClr val="000000"/>
                </a:solidFill>
                <a:latin typeface="Calibri" panose="020F0502020204030204" pitchFamily="34" charset="0"/>
              </a:rPr>
              <a:t>N </a:t>
            </a: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+ 0.1*RTT</a:t>
            </a:r>
            <a:r>
              <a:rPr lang="en-US" altLang="zh-CN" sz="1200" dirty="0">
                <a:solidFill>
                  <a:srgbClr val="000000"/>
                </a:solidFill>
                <a:latin typeface="Calibri" panose="020F0502020204030204" pitchFamily="34" charset="0"/>
              </a:rPr>
              <a:t>N+1</a:t>
            </a:r>
          </a:p>
          <a:p>
            <a:pPr lvl="1"/>
            <a:r>
              <a:rPr lang="sv-SE" altLang="zh-CN" dirty="0">
                <a:solidFill>
                  <a:srgbClr val="005BD4"/>
                </a:solidFill>
                <a:latin typeface="Calibri" panose="020F0502020204030204" pitchFamily="34" charset="0"/>
              </a:rPr>
              <a:t>2. </a:t>
            </a:r>
            <a:r>
              <a:rPr lang="sv-SE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Svar</a:t>
            </a:r>
            <a:r>
              <a:rPr lang="sv-SE" altLang="zh-CN" sz="1200" dirty="0">
                <a:solidFill>
                  <a:srgbClr val="000000"/>
                </a:solidFill>
                <a:latin typeface="Calibri" panose="020F0502020204030204" pitchFamily="34" charset="0"/>
              </a:rPr>
              <a:t>N+1 </a:t>
            </a:r>
            <a:r>
              <a:rPr lang="sv-SE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= 0.9*Svar</a:t>
            </a:r>
            <a:r>
              <a:rPr lang="sv-SE" altLang="zh-CN" sz="1200" dirty="0">
                <a:solidFill>
                  <a:srgbClr val="000000"/>
                </a:solidFill>
                <a:latin typeface="Calibri" panose="020F0502020204030204" pitchFamily="34" charset="0"/>
              </a:rPr>
              <a:t>N </a:t>
            </a:r>
            <a:r>
              <a:rPr lang="sv-SE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+ 0.1*|RTT</a:t>
            </a:r>
            <a:r>
              <a:rPr lang="sv-SE" altLang="zh-CN" sz="1200" dirty="0">
                <a:solidFill>
                  <a:srgbClr val="000000"/>
                </a:solidFill>
                <a:latin typeface="Calibri" panose="020F0502020204030204" pitchFamily="34" charset="0"/>
              </a:rPr>
              <a:t>N+1</a:t>
            </a:r>
            <a:r>
              <a:rPr lang="sv-SE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– SRTT</a:t>
            </a:r>
            <a:r>
              <a:rPr lang="sv-SE" altLang="zh-CN" sz="1200" dirty="0">
                <a:solidFill>
                  <a:srgbClr val="000000"/>
                </a:solidFill>
                <a:latin typeface="Calibri" panose="020F0502020204030204" pitchFamily="34" charset="0"/>
              </a:rPr>
              <a:t>N+1</a:t>
            </a:r>
            <a:r>
              <a:rPr lang="sv-SE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|</a:t>
            </a:r>
          </a:p>
          <a:p>
            <a:r>
              <a:rPr lang="en-US" altLang="zh-CN" sz="2600" dirty="0">
                <a:latin typeface="Cambria" panose="02040503050406030204" pitchFamily="18" charset="0"/>
              </a:rPr>
              <a:t>Set timeout to a multiple of estimates</a:t>
            </a:r>
          </a:p>
          <a:p>
            <a:pPr lvl="1"/>
            <a:r>
              <a:rPr lang="en-US" altLang="zh-CN" dirty="0">
                <a:solidFill>
                  <a:srgbClr val="005BD4"/>
                </a:solidFill>
              </a:rPr>
              <a:t>– </a:t>
            </a: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To estimate the upper RTT in practice</a:t>
            </a:r>
          </a:p>
          <a:p>
            <a:pPr lvl="1"/>
            <a:r>
              <a:rPr lang="en-US" altLang="zh-CN" dirty="0">
                <a:solidFill>
                  <a:srgbClr val="005BD4"/>
                </a:solidFill>
              </a:rPr>
              <a:t>– </a:t>
            </a: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TCP </a:t>
            </a:r>
            <a:r>
              <a:rPr lang="en-US" altLang="zh-CN" dirty="0" err="1">
                <a:solidFill>
                  <a:srgbClr val="000000"/>
                </a:solidFill>
                <a:latin typeface="Calibri" panose="020F0502020204030204" pitchFamily="34" charset="0"/>
              </a:rPr>
              <a:t>Timeout</a:t>
            </a:r>
            <a:r>
              <a:rPr lang="en-US" altLang="zh-CN" sz="1200" dirty="0" err="1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r>
              <a:rPr lang="en-US" altLang="zh-CN" sz="12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= SRTT</a:t>
            </a:r>
            <a:r>
              <a:rPr lang="en-US" altLang="zh-CN" sz="1200" dirty="0">
                <a:solidFill>
                  <a:srgbClr val="000000"/>
                </a:solidFill>
                <a:latin typeface="Calibri" panose="020F0502020204030204" pitchFamily="34" charset="0"/>
              </a:rPr>
              <a:t>N </a:t>
            </a: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+ 4*</a:t>
            </a:r>
            <a:r>
              <a:rPr lang="en-US" altLang="zh-CN" dirty="0" err="1">
                <a:solidFill>
                  <a:srgbClr val="000000"/>
                </a:solidFill>
                <a:latin typeface="Calibri" panose="020F0502020204030204" pitchFamily="34" charset="0"/>
              </a:rPr>
              <a:t>Svar</a:t>
            </a:r>
            <a:r>
              <a:rPr lang="en-US" altLang="zh-CN" sz="1200" dirty="0" err="1">
                <a:solidFill>
                  <a:srgbClr val="000000"/>
                </a:solidFill>
                <a:latin typeface="Calibri" panose="020F0502020204030204" pitchFamily="34" charset="0"/>
              </a:rPr>
              <a:t>N</a:t>
            </a:r>
            <a:endParaRPr lang="zh-CN" altLang="en-US" dirty="0"/>
          </a:p>
          <a:p>
            <a:pPr lvl="1"/>
            <a:endParaRPr lang="en-US" altLang="zh-CN" sz="22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23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2743200" y="1244025"/>
            <a:ext cx="4267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132584"/>
                </a:solidFill>
                <a:latin typeface="Cambria" panose="02040503050406030204" pitchFamily="18" charset="0"/>
              </a:rPr>
              <a:t>Adaptive Timeout</a:t>
            </a:r>
            <a:endParaRPr lang="zh-CN" altLang="en-US" sz="32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981200"/>
            <a:ext cx="8802710" cy="406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6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2743200" y="1244025"/>
            <a:ext cx="4267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132584"/>
                </a:solidFill>
                <a:latin typeface="Cambria" panose="02040503050406030204" pitchFamily="18" charset="0"/>
              </a:rPr>
              <a:t>Adaptive Timeout</a:t>
            </a:r>
            <a:endParaRPr lang="zh-CN" altLang="en-US" sz="32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64148" y="2133600"/>
            <a:ext cx="8651252" cy="2894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600" dirty="0">
                <a:latin typeface="Cambria" panose="02040503050406030204" pitchFamily="18" charset="0"/>
              </a:rPr>
              <a:t>Simple to compute, does a good job of tracking actual RTT</a:t>
            </a:r>
          </a:p>
          <a:p>
            <a:r>
              <a:rPr lang="en-US" altLang="zh-CN" sz="2600" dirty="0">
                <a:latin typeface="Cambria" panose="02040503050406030204" pitchFamily="18" charset="0"/>
              </a:rPr>
              <a:t>– Little “headroom” to lower</a:t>
            </a:r>
          </a:p>
          <a:p>
            <a:r>
              <a:rPr lang="en-US" altLang="zh-CN" sz="2600" dirty="0">
                <a:latin typeface="Cambria" panose="02040503050406030204" pitchFamily="18" charset="0"/>
              </a:rPr>
              <a:t>– Yet very few early timeouts</a:t>
            </a:r>
          </a:p>
          <a:p>
            <a:r>
              <a:rPr lang="en-US" altLang="zh-CN" sz="2600" dirty="0">
                <a:latin typeface="Cambria" panose="02040503050406030204" pitchFamily="18" charset="0"/>
              </a:rPr>
              <a:t>Turns out to be important for good performance and robustness</a:t>
            </a:r>
          </a:p>
        </p:txBody>
      </p:sp>
    </p:spTree>
    <p:extLst>
      <p:ext uri="{BB962C8B-B14F-4D97-AF65-F5344CB8AC3E}">
        <p14:creationId xmlns:p14="http://schemas.microsoft.com/office/powerpoint/2010/main" val="127054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灯片编号占位符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CF0AB-4031-494A-95FE-62B7092BD15F}" type="slidenum">
              <a:rPr lang="zh-CN" altLang="zh-CN"/>
              <a:pPr/>
              <a:t>59</a:t>
            </a:fld>
            <a:endParaRPr lang="zh-CN" altLang="zh-CN"/>
          </a:p>
        </p:txBody>
      </p:sp>
      <p:sp>
        <p:nvSpPr>
          <p:cNvPr id="75779" name="Rectangle 7"/>
          <p:cNvSpPr>
            <a:spLocks noGrp="1" noChangeArrowheads="1"/>
          </p:cNvSpPr>
          <p:nvPr>
            <p:ph type="title" idx="4294967295"/>
          </p:nvPr>
        </p:nvSpPr>
        <p:spPr>
          <a:xfrm>
            <a:off x="832048" y="651917"/>
            <a:ext cx="7772400" cy="904875"/>
          </a:xfrm>
          <a:noFill/>
          <a:ln/>
        </p:spPr>
        <p:txBody>
          <a:bodyPr>
            <a:normAutofit/>
          </a:bodyPr>
          <a:lstStyle/>
          <a:p>
            <a:r>
              <a:rPr lang="zh-CN" altLang="zh-CN" sz="3200" b="1" dirty="0">
                <a:solidFill>
                  <a:srgbClr val="133984"/>
                </a:solidFill>
                <a:latin typeface="Cambria" panose="02040503050406030204" pitchFamily="18" charset="0"/>
              </a:rPr>
              <a:t>TCP: Lost ACK</a:t>
            </a:r>
          </a:p>
        </p:txBody>
      </p:sp>
      <p:grpSp>
        <p:nvGrpSpPr>
          <p:cNvPr id="75780" name="Group 4"/>
          <p:cNvGrpSpPr>
            <a:grpSpLocks/>
          </p:cNvGrpSpPr>
          <p:nvPr/>
        </p:nvGrpSpPr>
        <p:grpSpPr bwMode="auto">
          <a:xfrm>
            <a:off x="2043782" y="1683593"/>
            <a:ext cx="4616450" cy="5057775"/>
            <a:chOff x="0" y="0"/>
            <a:chExt cx="4616451" cy="5057777"/>
          </a:xfrm>
        </p:grpSpPr>
        <p:grpSp>
          <p:nvGrpSpPr>
            <p:cNvPr id="75781" name="Group 5"/>
            <p:cNvGrpSpPr>
              <a:grpSpLocks/>
            </p:cNvGrpSpPr>
            <p:nvPr/>
          </p:nvGrpSpPr>
          <p:grpSpPr bwMode="auto">
            <a:xfrm>
              <a:off x="1473201" y="0"/>
              <a:ext cx="3143250" cy="5057777"/>
              <a:chOff x="0" y="0"/>
              <a:chExt cx="1980" cy="3186"/>
            </a:xfrm>
          </p:grpSpPr>
          <p:sp>
            <p:nvSpPr>
              <p:cNvPr id="75782" name="Line 9"/>
              <p:cNvSpPr>
                <a:spLocks noChangeShapeType="1"/>
              </p:cNvSpPr>
              <p:nvPr/>
            </p:nvSpPr>
            <p:spPr bwMode="auto">
              <a:xfrm flipH="1">
                <a:off x="854" y="880"/>
                <a:ext cx="996" cy="306"/>
              </a:xfrm>
              <a:prstGeom prst="line">
                <a:avLst/>
              </a:prstGeom>
              <a:noFill/>
              <a:ln w="28575" cmpd="sng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zh-CN" sz="2400">
                  <a:solidFill>
                    <a:srgbClr val="000000"/>
                  </a:solidFill>
                  <a:latin typeface="Gill Sans MT" panose="020B0502020104020203" pitchFamily="34" charset="0"/>
                  <a:sym typeface="Gill Sans MT" panose="020B0502020104020203" pitchFamily="34" charset="0"/>
                </a:endParaRPr>
              </a:p>
            </p:txBody>
          </p:sp>
          <p:sp>
            <p:nvSpPr>
              <p:cNvPr id="75783" name="Line 10"/>
              <p:cNvSpPr>
                <a:spLocks noChangeShapeType="1"/>
              </p:cNvSpPr>
              <p:nvPr/>
            </p:nvSpPr>
            <p:spPr bwMode="auto">
              <a:xfrm>
                <a:off x="260" y="424"/>
                <a:ext cx="1596" cy="372"/>
              </a:xfrm>
              <a:prstGeom prst="line">
                <a:avLst/>
              </a:prstGeom>
              <a:noFill/>
              <a:ln w="28575" cmpd="sng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zh-CN" sz="2400">
                  <a:solidFill>
                    <a:srgbClr val="000000"/>
                  </a:solidFill>
                  <a:latin typeface="Gill Sans MT" panose="020B0502020104020203" pitchFamily="34" charset="0"/>
                  <a:sym typeface="Gill Sans MT" panose="020B0502020104020203" pitchFamily="34" charset="0"/>
                </a:endParaRPr>
              </a:p>
            </p:txBody>
          </p:sp>
          <p:graphicFrame>
            <p:nvGraphicFramePr>
              <p:cNvPr id="75784" name="Object 11"/>
              <p:cNvGraphicFramePr>
                <a:graphicFrameLocks noChangeAspect="1"/>
              </p:cNvGraphicFramePr>
              <p:nvPr/>
            </p:nvGraphicFramePr>
            <p:xfrm>
              <a:off x="0" y="3"/>
              <a:ext cx="306" cy="24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82" r:id="rId3" imgW="1307282" imgH="1083910" progId="">
                      <p:embed/>
                    </p:oleObj>
                  </mc:Choice>
                  <mc:Fallback>
                    <p:oleObj r:id="rId3" imgW="1307282" imgH="1083910" progId="">
                      <p:embed/>
                      <p:pic>
                        <p:nvPicPr>
                          <p:cNvPr id="75784" name="Object 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0" y="3"/>
                            <a:ext cx="306" cy="24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5785" name="Text Box 12"/>
              <p:cNvSpPr>
                <a:spLocks noChangeArrowheads="1"/>
              </p:cNvSpPr>
              <p:nvPr/>
            </p:nvSpPr>
            <p:spPr bwMode="auto">
              <a:xfrm>
                <a:off x="258" y="3"/>
                <a:ext cx="636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>
                    <a:solidFill>
                      <a:srgbClr val="000000"/>
                    </a:solidFill>
                    <a:latin typeface="Gill Sans MT" panose="020B0502020104020203" pitchFamily="34" charset="0"/>
                    <a:sym typeface="Gill Sans MT" panose="020B0502020104020203" pitchFamily="34" charset="0"/>
                  </a:rPr>
                  <a:t>Host A</a:t>
                </a:r>
                <a:endParaRPr lang="en-US" altLang="zh-CN" sz="2400"/>
              </a:p>
            </p:txBody>
          </p:sp>
          <p:sp>
            <p:nvSpPr>
              <p:cNvPr id="75786" name="Text Box 13"/>
              <p:cNvSpPr>
                <a:spLocks noChangeArrowheads="1"/>
              </p:cNvSpPr>
              <p:nvPr/>
            </p:nvSpPr>
            <p:spPr bwMode="auto">
              <a:xfrm rot="706751">
                <a:off x="561" y="430"/>
                <a:ext cx="105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1400">
                    <a:solidFill>
                      <a:srgbClr val="000000"/>
                    </a:solidFill>
                    <a:latin typeface="Gill Sans MT" panose="020B0502020104020203" pitchFamily="34" charset="0"/>
                    <a:sym typeface="Gill Sans MT" panose="020B0502020104020203" pitchFamily="34" charset="0"/>
                  </a:rPr>
                  <a:t>Seq=92, 8 bytes data</a:t>
                </a:r>
                <a:endParaRPr lang="en-US" altLang="zh-CN" sz="2400"/>
              </a:p>
            </p:txBody>
          </p:sp>
          <p:sp>
            <p:nvSpPr>
              <p:cNvPr id="75787" name="Text Box 14"/>
              <p:cNvSpPr>
                <a:spLocks noChangeArrowheads="1"/>
              </p:cNvSpPr>
              <p:nvPr/>
            </p:nvSpPr>
            <p:spPr bwMode="auto">
              <a:xfrm rot="20617328">
                <a:off x="1058" y="863"/>
                <a:ext cx="598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1400">
                    <a:solidFill>
                      <a:srgbClr val="000000"/>
                    </a:solidFill>
                    <a:latin typeface="Gill Sans MT" panose="020B0502020104020203" pitchFamily="34" charset="0"/>
                    <a:sym typeface="Gill Sans MT" panose="020B0502020104020203" pitchFamily="34" charset="0"/>
                  </a:rPr>
                  <a:t>ACK=100</a:t>
                </a:r>
                <a:endParaRPr lang="en-US" altLang="zh-CN" sz="2400"/>
              </a:p>
            </p:txBody>
          </p:sp>
          <p:sp>
            <p:nvSpPr>
              <p:cNvPr id="75788" name="Text Box 15"/>
              <p:cNvSpPr>
                <a:spLocks noChangeArrowheads="1"/>
              </p:cNvSpPr>
              <p:nvPr/>
            </p:nvSpPr>
            <p:spPr bwMode="auto">
              <a:xfrm>
                <a:off x="629" y="1218"/>
                <a:ext cx="340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>
                    <a:solidFill>
                      <a:srgbClr val="FF0000"/>
                    </a:solidFill>
                    <a:latin typeface="Gill Sans MT" panose="020B0502020104020203" pitchFamily="34" charset="0"/>
                    <a:sym typeface="Gill Sans MT" panose="020B0502020104020203" pitchFamily="34" charset="0"/>
                  </a:rPr>
                  <a:t>loss</a:t>
                </a:r>
                <a:endParaRPr lang="en-US" altLang="zh-CN" sz="2400"/>
              </a:p>
            </p:txBody>
          </p:sp>
          <p:sp>
            <p:nvSpPr>
              <p:cNvPr id="75789" name="Text Box 16"/>
              <p:cNvSpPr>
                <a:spLocks noChangeArrowheads="1"/>
              </p:cNvSpPr>
              <p:nvPr/>
            </p:nvSpPr>
            <p:spPr bwMode="auto">
              <a:xfrm rot="16200000">
                <a:off x="-181" y="906"/>
                <a:ext cx="630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2000" dirty="0">
                    <a:solidFill>
                      <a:srgbClr val="000000"/>
                    </a:solidFill>
                    <a:latin typeface="Gill Sans MT" panose="020B0502020104020203" pitchFamily="34" charset="0"/>
                    <a:sym typeface="Gill Sans MT" panose="020B0502020104020203" pitchFamily="34" charset="0"/>
                  </a:rPr>
                  <a:t>timeout</a:t>
                </a:r>
                <a:endParaRPr lang="en-US" altLang="zh-CN" sz="2000" dirty="0"/>
              </a:p>
            </p:txBody>
          </p:sp>
          <p:sp>
            <p:nvSpPr>
              <p:cNvPr id="75790" name="Text Box 21"/>
              <p:cNvSpPr>
                <a:spLocks noChangeArrowheads="1"/>
              </p:cNvSpPr>
              <p:nvPr/>
            </p:nvSpPr>
            <p:spPr bwMode="auto">
              <a:xfrm>
                <a:off x="460" y="2744"/>
                <a:ext cx="116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endParaRPr lang="zh-CN" altLang="zh-CN" sz="1000">
                  <a:solidFill>
                    <a:srgbClr val="000000"/>
                  </a:solidFill>
                  <a:latin typeface="Gill Sans MT" panose="020B0502020104020203" pitchFamily="34" charset="0"/>
                  <a:sym typeface="Gill Sans MT" panose="020B0502020104020203" pitchFamily="34" charset="0"/>
                </a:endParaRPr>
              </a:p>
            </p:txBody>
          </p:sp>
          <p:graphicFrame>
            <p:nvGraphicFramePr>
              <p:cNvPr id="75791" name="Object 22"/>
              <p:cNvGraphicFramePr>
                <a:graphicFrameLocks noChangeAspect="1"/>
              </p:cNvGraphicFramePr>
              <p:nvPr/>
            </p:nvGraphicFramePr>
            <p:xfrm>
              <a:off x="1674" y="9"/>
              <a:ext cx="306" cy="24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83" r:id="rId5" imgW="1307282" imgH="1083910" progId="">
                      <p:embed/>
                    </p:oleObj>
                  </mc:Choice>
                  <mc:Fallback>
                    <p:oleObj r:id="rId5" imgW="1307282" imgH="1083910" progId="">
                      <p:embed/>
                      <p:pic>
                        <p:nvPicPr>
                          <p:cNvPr id="75791" name="Object 2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74" y="9"/>
                            <a:ext cx="306" cy="24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5792" name="Text Box 23"/>
              <p:cNvSpPr>
                <a:spLocks noChangeArrowheads="1"/>
              </p:cNvSpPr>
              <p:nvPr/>
            </p:nvSpPr>
            <p:spPr bwMode="auto">
              <a:xfrm>
                <a:off x="1051" y="0"/>
                <a:ext cx="63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>
                    <a:solidFill>
                      <a:srgbClr val="000000"/>
                    </a:solidFill>
                    <a:latin typeface="Gill Sans MT" panose="020B0502020104020203" pitchFamily="34" charset="0"/>
                    <a:sym typeface="Gill Sans MT" panose="020B0502020104020203" pitchFamily="34" charset="0"/>
                  </a:rPr>
                  <a:t>Host B</a:t>
                </a:r>
                <a:endParaRPr lang="en-US" altLang="zh-CN" sz="2400"/>
              </a:p>
            </p:txBody>
          </p:sp>
          <p:sp>
            <p:nvSpPr>
              <p:cNvPr id="75793" name="Text Box 24"/>
              <p:cNvSpPr>
                <a:spLocks noChangeArrowheads="1"/>
              </p:cNvSpPr>
              <p:nvPr/>
            </p:nvSpPr>
            <p:spPr bwMode="auto">
              <a:xfrm>
                <a:off x="696" y="1043"/>
                <a:ext cx="254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2400">
                    <a:solidFill>
                      <a:srgbClr val="FF0000"/>
                    </a:solidFill>
                    <a:latin typeface="Gill Sans MT" panose="020B0502020104020203" pitchFamily="34" charset="0"/>
                    <a:sym typeface="Gill Sans MT" panose="020B0502020104020203" pitchFamily="34" charset="0"/>
                  </a:rPr>
                  <a:t>X</a:t>
                </a:r>
                <a:endParaRPr lang="en-US" altLang="zh-CN" sz="2400"/>
              </a:p>
            </p:txBody>
          </p:sp>
          <p:sp>
            <p:nvSpPr>
              <p:cNvPr id="75794" name="Line 25"/>
              <p:cNvSpPr>
                <a:spLocks noChangeShapeType="1"/>
              </p:cNvSpPr>
              <p:nvPr/>
            </p:nvSpPr>
            <p:spPr bwMode="auto">
              <a:xfrm>
                <a:off x="260" y="1600"/>
                <a:ext cx="1596" cy="372"/>
              </a:xfrm>
              <a:prstGeom prst="line">
                <a:avLst/>
              </a:prstGeom>
              <a:noFill/>
              <a:ln w="28575" cmpd="sng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zh-CN" sz="2400">
                  <a:solidFill>
                    <a:srgbClr val="000000"/>
                  </a:solidFill>
                  <a:latin typeface="Gill Sans MT" panose="020B0502020104020203" pitchFamily="34" charset="0"/>
                  <a:sym typeface="Gill Sans MT" panose="020B0502020104020203" pitchFamily="34" charset="0"/>
                </a:endParaRPr>
              </a:p>
            </p:txBody>
          </p:sp>
          <p:sp>
            <p:nvSpPr>
              <p:cNvPr id="75795" name="Text Box 26"/>
              <p:cNvSpPr>
                <a:spLocks noChangeArrowheads="1"/>
              </p:cNvSpPr>
              <p:nvPr/>
            </p:nvSpPr>
            <p:spPr bwMode="auto">
              <a:xfrm rot="706751">
                <a:off x="507" y="1564"/>
                <a:ext cx="105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1400">
                    <a:solidFill>
                      <a:srgbClr val="000000"/>
                    </a:solidFill>
                    <a:latin typeface="Gill Sans MT" panose="020B0502020104020203" pitchFamily="34" charset="0"/>
                    <a:sym typeface="Gill Sans MT" panose="020B0502020104020203" pitchFamily="34" charset="0"/>
                  </a:rPr>
                  <a:t>Seq=92, 8 bytes data</a:t>
                </a:r>
                <a:endParaRPr lang="en-US" altLang="zh-CN" sz="2400"/>
              </a:p>
            </p:txBody>
          </p:sp>
          <p:sp>
            <p:nvSpPr>
              <p:cNvPr id="75796" name="Line 27"/>
              <p:cNvSpPr>
                <a:spLocks noChangeShapeType="1"/>
              </p:cNvSpPr>
              <p:nvPr/>
            </p:nvSpPr>
            <p:spPr bwMode="auto">
              <a:xfrm>
                <a:off x="254" y="286"/>
                <a:ext cx="6" cy="2682"/>
              </a:xfrm>
              <a:prstGeom prst="line">
                <a:avLst/>
              </a:prstGeom>
              <a:noFill/>
              <a:ln w="9525" cmpd="sng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zh-CN" sz="2400">
                  <a:solidFill>
                    <a:srgbClr val="000000"/>
                  </a:solidFill>
                  <a:latin typeface="Gill Sans MT" panose="020B0502020104020203" pitchFamily="34" charset="0"/>
                  <a:sym typeface="Gill Sans MT" panose="020B0502020104020203" pitchFamily="34" charset="0"/>
                </a:endParaRPr>
              </a:p>
            </p:txBody>
          </p:sp>
          <p:sp>
            <p:nvSpPr>
              <p:cNvPr id="75797" name="Line 28"/>
              <p:cNvSpPr>
                <a:spLocks noChangeShapeType="1"/>
              </p:cNvSpPr>
              <p:nvPr/>
            </p:nvSpPr>
            <p:spPr bwMode="auto">
              <a:xfrm>
                <a:off x="1838" y="286"/>
                <a:ext cx="6" cy="2682"/>
              </a:xfrm>
              <a:prstGeom prst="line">
                <a:avLst/>
              </a:prstGeom>
              <a:noFill/>
              <a:ln w="9525" cmpd="sng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zh-CN" sz="2400">
                  <a:solidFill>
                    <a:srgbClr val="000000"/>
                  </a:solidFill>
                  <a:latin typeface="Gill Sans MT" panose="020B0502020104020203" pitchFamily="34" charset="0"/>
                  <a:sym typeface="Gill Sans MT" panose="020B0502020104020203" pitchFamily="34" charset="0"/>
                </a:endParaRPr>
              </a:p>
            </p:txBody>
          </p:sp>
          <p:sp>
            <p:nvSpPr>
              <p:cNvPr id="75798" name="Line 29"/>
              <p:cNvSpPr>
                <a:spLocks noChangeShapeType="1"/>
              </p:cNvSpPr>
              <p:nvPr/>
            </p:nvSpPr>
            <p:spPr bwMode="auto">
              <a:xfrm flipH="1">
                <a:off x="266" y="2092"/>
                <a:ext cx="1572" cy="474"/>
              </a:xfrm>
              <a:prstGeom prst="line">
                <a:avLst/>
              </a:prstGeom>
              <a:noFill/>
              <a:ln w="28575" cmpd="sng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zh-CN" sz="2400">
                  <a:solidFill>
                    <a:srgbClr val="000000"/>
                  </a:solidFill>
                  <a:latin typeface="Gill Sans MT" panose="020B0502020104020203" pitchFamily="34" charset="0"/>
                  <a:sym typeface="Gill Sans MT" panose="020B0502020104020203" pitchFamily="34" charset="0"/>
                </a:endParaRPr>
              </a:p>
            </p:txBody>
          </p:sp>
          <p:sp>
            <p:nvSpPr>
              <p:cNvPr id="75799" name="Text Box 30"/>
              <p:cNvSpPr>
                <a:spLocks noChangeArrowheads="1"/>
              </p:cNvSpPr>
              <p:nvPr/>
            </p:nvSpPr>
            <p:spPr bwMode="auto">
              <a:xfrm rot="20673133">
                <a:off x="776" y="2145"/>
                <a:ext cx="609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1400">
                    <a:solidFill>
                      <a:srgbClr val="000000"/>
                    </a:solidFill>
                    <a:latin typeface="Gill Sans MT" panose="020B0502020104020203" pitchFamily="34" charset="0"/>
                    <a:sym typeface="Gill Sans MT" panose="020B0502020104020203" pitchFamily="34" charset="0"/>
                  </a:rPr>
                  <a:t>ACK=100</a:t>
                </a:r>
                <a:endParaRPr lang="en-US" altLang="zh-CN" sz="2400"/>
              </a:p>
            </p:txBody>
          </p:sp>
          <p:sp>
            <p:nvSpPr>
              <p:cNvPr id="75800" name="Line 31"/>
              <p:cNvSpPr>
                <a:spLocks noChangeShapeType="1"/>
              </p:cNvSpPr>
              <p:nvPr/>
            </p:nvSpPr>
            <p:spPr bwMode="auto">
              <a:xfrm flipV="1">
                <a:off x="146" y="412"/>
                <a:ext cx="1" cy="378"/>
              </a:xfrm>
              <a:prstGeom prst="line">
                <a:avLst/>
              </a:prstGeom>
              <a:noFill/>
              <a:ln w="19050" cmpd="sng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zh-CN" sz="2400">
                  <a:solidFill>
                    <a:srgbClr val="000000"/>
                  </a:solidFill>
                  <a:latin typeface="Gill Sans MT" panose="020B0502020104020203" pitchFamily="34" charset="0"/>
                  <a:sym typeface="Gill Sans MT" panose="020B0502020104020203" pitchFamily="34" charset="0"/>
                </a:endParaRPr>
              </a:p>
            </p:txBody>
          </p:sp>
          <p:sp>
            <p:nvSpPr>
              <p:cNvPr id="75801" name="Line 32"/>
              <p:cNvSpPr>
                <a:spLocks noChangeShapeType="1"/>
              </p:cNvSpPr>
              <p:nvPr/>
            </p:nvSpPr>
            <p:spPr bwMode="auto">
              <a:xfrm flipH="1">
                <a:off x="152" y="1294"/>
                <a:ext cx="1" cy="300"/>
              </a:xfrm>
              <a:prstGeom prst="line">
                <a:avLst/>
              </a:prstGeom>
              <a:noFill/>
              <a:ln w="19050" cmpd="sng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zh-CN" sz="2400">
                  <a:solidFill>
                    <a:srgbClr val="000000"/>
                  </a:solidFill>
                  <a:latin typeface="Gill Sans MT" panose="020B0502020104020203" pitchFamily="34" charset="0"/>
                  <a:sym typeface="Gill Sans MT" panose="020B0502020104020203" pitchFamily="34" charset="0"/>
                </a:endParaRPr>
              </a:p>
            </p:txBody>
          </p:sp>
          <p:sp>
            <p:nvSpPr>
              <p:cNvPr id="75802" name="Text Box 62"/>
              <p:cNvSpPr>
                <a:spLocks noChangeArrowheads="1"/>
              </p:cNvSpPr>
              <p:nvPr/>
            </p:nvSpPr>
            <p:spPr bwMode="auto">
              <a:xfrm>
                <a:off x="51" y="2953"/>
                <a:ext cx="378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>
                    <a:solidFill>
                      <a:srgbClr val="FF0000"/>
                    </a:solidFill>
                    <a:latin typeface="Gill Sans MT" panose="020B0502020104020203" pitchFamily="34" charset="0"/>
                    <a:sym typeface="Gill Sans MT" panose="020B0502020104020203" pitchFamily="34" charset="0"/>
                  </a:rPr>
                  <a:t>time</a:t>
                </a:r>
                <a:endParaRPr lang="en-US" altLang="zh-CN" sz="2400"/>
              </a:p>
            </p:txBody>
          </p:sp>
        </p:grpSp>
        <p:sp>
          <p:nvSpPr>
            <p:cNvPr id="75803" name="Text Box 71"/>
            <p:cNvSpPr>
              <a:spLocks noChangeArrowheads="1"/>
            </p:cNvSpPr>
            <p:nvPr/>
          </p:nvSpPr>
          <p:spPr bwMode="auto">
            <a:xfrm>
              <a:off x="0" y="3890961"/>
              <a:ext cx="184929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1800" dirty="0" err="1">
                  <a:solidFill>
                    <a:srgbClr val="000000"/>
                  </a:solidFill>
                  <a:latin typeface="Gill Sans MT" panose="020B0502020104020203" pitchFamily="34" charset="0"/>
                  <a:sym typeface="Gill Sans MT" panose="020B0502020104020203" pitchFamily="34" charset="0"/>
                </a:rPr>
                <a:t>SendBase</a:t>
              </a:r>
              <a:r>
                <a:rPr lang="en-US" altLang="zh-CN" sz="1800" dirty="0">
                  <a:solidFill>
                    <a:srgbClr val="000000"/>
                  </a:solidFill>
                  <a:latin typeface="Gill Sans MT" panose="020B0502020104020203" pitchFamily="34" charset="0"/>
                  <a:sym typeface="Gill Sans MT" panose="020B0502020104020203" pitchFamily="34" charset="0"/>
                </a:rPr>
                <a:t> = 100</a:t>
              </a:r>
              <a:endParaRPr lang="zh-CN" altLang="en-US" sz="1800" dirty="0"/>
            </a:p>
          </p:txBody>
        </p:sp>
      </p:grpSp>
      <p:sp>
        <p:nvSpPr>
          <p:cNvPr id="75804" name="Text Box 71"/>
          <p:cNvSpPr>
            <a:spLocks noChangeArrowheads="1"/>
          </p:cNvSpPr>
          <p:nvPr/>
        </p:nvSpPr>
        <p:spPr bwMode="auto">
          <a:xfrm>
            <a:off x="1934220" y="2277318"/>
            <a:ext cx="18494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800" dirty="0" err="1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rPr>
              <a:t>SendBase</a:t>
            </a:r>
            <a:r>
              <a:rPr lang="en-US" altLang="zh-CN" sz="1800" dirty="0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rPr>
              <a:t> = 92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72404506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/>
          <p:cNvSpPr txBox="1">
            <a:spLocks/>
          </p:cNvSpPr>
          <p:nvPr/>
        </p:nvSpPr>
        <p:spPr bwMode="auto">
          <a:xfrm>
            <a:off x="264148" y="1772816"/>
            <a:ext cx="8651252" cy="2894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Cambria" panose="02040503050406030204" pitchFamily="18" charset="0"/>
              </a:rPr>
              <a:t>Segments carry application data across the network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Segments are carried within packets within frames</a:t>
            </a:r>
          </a:p>
        </p:txBody>
      </p:sp>
      <p:sp>
        <p:nvSpPr>
          <p:cNvPr id="20" name="矩形 19"/>
          <p:cNvSpPr/>
          <p:nvPr/>
        </p:nvSpPr>
        <p:spPr>
          <a:xfrm>
            <a:off x="2667000" y="980728"/>
            <a:ext cx="4495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132584"/>
                </a:solidFill>
                <a:latin typeface="Cambria" panose="02040503050406030204" pitchFamily="18" charset="0"/>
              </a:rPr>
              <a:t>The Transport Layer</a:t>
            </a:r>
            <a:endParaRPr lang="zh-CN" altLang="en-US" sz="32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140968"/>
            <a:ext cx="704776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9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FD9BE-72C2-495E-B1F6-F1E39CF01F16}" type="slidenum">
              <a:rPr lang="zh-CN" altLang="zh-CN"/>
              <a:pPr/>
              <a:t>60</a:t>
            </a:fld>
            <a:endParaRPr lang="zh-CN" altLang="zh-CN"/>
          </a:p>
        </p:txBody>
      </p:sp>
      <p:sp>
        <p:nvSpPr>
          <p:cNvPr id="76803" name="Rectangle 7"/>
          <p:cNvSpPr>
            <a:spLocks noGrp="1" noChangeArrowheads="1"/>
          </p:cNvSpPr>
          <p:nvPr>
            <p:ph type="title" idx="4294967295"/>
          </p:nvPr>
        </p:nvSpPr>
        <p:spPr>
          <a:xfrm>
            <a:off x="616024" y="692696"/>
            <a:ext cx="7772400" cy="904875"/>
          </a:xfrm>
          <a:noFill/>
          <a:ln/>
        </p:spPr>
        <p:txBody>
          <a:bodyPr>
            <a:normAutofit/>
          </a:bodyPr>
          <a:lstStyle/>
          <a:p>
            <a:r>
              <a:rPr lang="zh-CN" altLang="zh-CN" sz="3200" b="1" dirty="0">
                <a:solidFill>
                  <a:srgbClr val="133984"/>
                </a:solidFill>
                <a:latin typeface="Cambria" panose="02040503050406030204" pitchFamily="18" charset="0"/>
              </a:rPr>
              <a:t>TCP: Premature Timeout</a:t>
            </a:r>
            <a:endParaRPr lang="zh-CN" altLang="zh-CN" sz="4000" b="1" dirty="0">
              <a:solidFill>
                <a:srgbClr val="133984"/>
              </a:solidFill>
              <a:latin typeface="Cambria" panose="02040503050406030204" pitchFamily="18" charset="0"/>
            </a:endParaRPr>
          </a:p>
        </p:txBody>
      </p:sp>
      <p:grpSp>
        <p:nvGrpSpPr>
          <p:cNvPr id="76804" name="Group 4"/>
          <p:cNvGrpSpPr>
            <a:grpSpLocks/>
          </p:cNvGrpSpPr>
          <p:nvPr/>
        </p:nvGrpSpPr>
        <p:grpSpPr bwMode="auto">
          <a:xfrm>
            <a:off x="1916113" y="1625302"/>
            <a:ext cx="4891087" cy="4972050"/>
            <a:chOff x="0" y="0"/>
            <a:chExt cx="4890558" cy="4972050"/>
          </a:xfrm>
        </p:grpSpPr>
        <p:sp>
          <p:nvSpPr>
            <p:cNvPr id="76805" name="Line 2"/>
            <p:cNvSpPr>
              <a:spLocks noChangeShapeType="1"/>
            </p:cNvSpPr>
            <p:nvPr/>
          </p:nvSpPr>
          <p:spPr bwMode="auto">
            <a:xfrm flipH="1">
              <a:off x="2169583" y="1801812"/>
              <a:ext cx="2476500" cy="1104900"/>
            </a:xfrm>
            <a:prstGeom prst="line">
              <a:avLst/>
            </a:prstGeom>
            <a:noFill/>
            <a:ln w="28575" cmpd="sng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zh-CN" sz="2400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endParaRPr>
            </a:p>
          </p:txBody>
        </p:sp>
        <p:sp>
          <p:nvSpPr>
            <p:cNvPr id="76806" name="Line 5"/>
            <p:cNvSpPr>
              <a:spLocks noChangeShapeType="1"/>
            </p:cNvSpPr>
            <p:nvPr/>
          </p:nvSpPr>
          <p:spPr bwMode="auto">
            <a:xfrm flipH="1">
              <a:off x="2141008" y="1392237"/>
              <a:ext cx="2543175" cy="1381125"/>
            </a:xfrm>
            <a:prstGeom prst="line">
              <a:avLst/>
            </a:prstGeom>
            <a:noFill/>
            <a:ln w="28575" cmpd="sng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zh-CN" sz="2400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endParaRPr>
            </a:p>
          </p:txBody>
        </p:sp>
        <p:sp>
          <p:nvSpPr>
            <p:cNvPr id="76807" name="Rectangle 6"/>
            <p:cNvSpPr>
              <a:spLocks noChangeArrowheads="1"/>
            </p:cNvSpPr>
            <p:nvPr/>
          </p:nvSpPr>
          <p:spPr bwMode="auto">
            <a:xfrm rot="728579">
              <a:off x="2434696" y="2473325"/>
              <a:ext cx="1817687" cy="284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zh-CN" sz="2400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endParaRPr>
            </a:p>
          </p:txBody>
        </p:sp>
        <p:sp>
          <p:nvSpPr>
            <p:cNvPr id="76808" name="Line 33"/>
            <p:cNvSpPr>
              <a:spLocks noChangeShapeType="1"/>
            </p:cNvSpPr>
            <p:nvPr/>
          </p:nvSpPr>
          <p:spPr bwMode="auto">
            <a:xfrm>
              <a:off x="2160058" y="668337"/>
              <a:ext cx="2533650" cy="590550"/>
            </a:xfrm>
            <a:prstGeom prst="line">
              <a:avLst/>
            </a:prstGeom>
            <a:noFill/>
            <a:ln w="28575" cmpd="sng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zh-CN" sz="2400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endParaRPr>
            </a:p>
          </p:txBody>
        </p:sp>
        <p:graphicFrame>
          <p:nvGraphicFramePr>
            <p:cNvPr id="76809" name="Object 34"/>
            <p:cNvGraphicFramePr>
              <a:graphicFrameLocks noChangeAspect="1"/>
            </p:cNvGraphicFramePr>
            <p:nvPr/>
          </p:nvGraphicFramePr>
          <p:xfrm>
            <a:off x="1747308" y="0"/>
            <a:ext cx="485775" cy="3857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6" r:id="rId3" imgW="1307282" imgH="1083910" progId="">
                    <p:embed/>
                  </p:oleObj>
                </mc:Choice>
                <mc:Fallback>
                  <p:oleObj r:id="rId3" imgW="1307282" imgH="1083910" progId="">
                    <p:embed/>
                    <p:pic>
                      <p:nvPicPr>
                        <p:cNvPr id="76809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47308" y="0"/>
                          <a:ext cx="485775" cy="3857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6810" name="Text Box 35"/>
            <p:cNvSpPr>
              <a:spLocks noChangeArrowheads="1"/>
            </p:cNvSpPr>
            <p:nvPr/>
          </p:nvSpPr>
          <p:spPr bwMode="auto">
            <a:xfrm>
              <a:off x="2252133" y="0"/>
              <a:ext cx="101008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 b="1">
                  <a:solidFill>
                    <a:srgbClr val="000000"/>
                  </a:solidFill>
                  <a:latin typeface="Gill Sans MT" panose="020B0502020104020203" pitchFamily="34" charset="0"/>
                  <a:sym typeface="Gill Sans MT" panose="020B0502020104020203" pitchFamily="34" charset="0"/>
                </a:rPr>
                <a:t>Host A</a:t>
              </a:r>
              <a:endParaRPr lang="en-US" altLang="zh-CN" sz="2400"/>
            </a:p>
          </p:txBody>
        </p:sp>
        <p:sp>
          <p:nvSpPr>
            <p:cNvPr id="76811" name="Text Box 36"/>
            <p:cNvSpPr>
              <a:spLocks noChangeArrowheads="1"/>
            </p:cNvSpPr>
            <p:nvPr/>
          </p:nvSpPr>
          <p:spPr bwMode="auto">
            <a:xfrm rot="808459">
              <a:off x="2449362" y="1078012"/>
              <a:ext cx="185344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400">
                  <a:solidFill>
                    <a:srgbClr val="000000"/>
                  </a:solidFill>
                  <a:latin typeface="Gill Sans MT" panose="020B0502020104020203" pitchFamily="34" charset="0"/>
                  <a:sym typeface="Gill Sans MT" panose="020B0502020104020203" pitchFamily="34" charset="0"/>
                </a:rPr>
                <a:t>Seq=100, 20 bytes data</a:t>
              </a:r>
              <a:endParaRPr lang="en-US" altLang="zh-CN" sz="2400"/>
            </a:p>
          </p:txBody>
        </p:sp>
        <p:sp>
          <p:nvSpPr>
            <p:cNvPr id="76812" name="Text Box 37"/>
            <p:cNvSpPr>
              <a:spLocks noChangeArrowheads="1"/>
            </p:cNvSpPr>
            <p:nvPr/>
          </p:nvSpPr>
          <p:spPr bwMode="auto">
            <a:xfrm rot="19829916">
              <a:off x="3103033" y="1727200"/>
              <a:ext cx="94932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400">
                  <a:solidFill>
                    <a:srgbClr val="000000"/>
                  </a:solidFill>
                  <a:latin typeface="Gill Sans MT" panose="020B0502020104020203" pitchFamily="34" charset="0"/>
                  <a:sym typeface="Gill Sans MT" panose="020B0502020104020203" pitchFamily="34" charset="0"/>
                </a:rPr>
                <a:t>ACK=100</a:t>
              </a:r>
              <a:endParaRPr lang="en-US" altLang="zh-CN" sz="2400"/>
            </a:p>
          </p:txBody>
        </p:sp>
        <p:grpSp>
          <p:nvGrpSpPr>
            <p:cNvPr id="76813" name="Group 13"/>
            <p:cNvGrpSpPr>
              <a:grpSpLocks/>
            </p:cNvGrpSpPr>
            <p:nvPr/>
          </p:nvGrpSpPr>
          <p:grpSpPr bwMode="auto">
            <a:xfrm>
              <a:off x="1769529" y="4602162"/>
              <a:ext cx="600075" cy="369888"/>
              <a:chOff x="0" y="0"/>
              <a:chExt cx="378" cy="233"/>
            </a:xfrm>
          </p:grpSpPr>
          <p:sp>
            <p:nvSpPr>
              <p:cNvPr id="76814" name="Rectangle 40"/>
              <p:cNvSpPr>
                <a:spLocks noChangeArrowheads="1"/>
              </p:cNvSpPr>
              <p:nvPr/>
            </p:nvSpPr>
            <p:spPr bwMode="auto">
              <a:xfrm>
                <a:off x="38" y="46"/>
                <a:ext cx="324" cy="1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zh-CN" sz="2400">
                  <a:solidFill>
                    <a:srgbClr val="000000"/>
                  </a:solidFill>
                  <a:latin typeface="Gill Sans MT" panose="020B0502020104020203" pitchFamily="34" charset="0"/>
                  <a:sym typeface="Gill Sans MT" panose="020B0502020104020203" pitchFamily="34" charset="0"/>
                </a:endParaRPr>
              </a:p>
            </p:txBody>
          </p:sp>
          <p:sp>
            <p:nvSpPr>
              <p:cNvPr id="76815" name="Text Box 4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78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>
                    <a:solidFill>
                      <a:srgbClr val="B88472"/>
                    </a:solidFill>
                    <a:latin typeface="Gill Sans MT" panose="020B0502020104020203" pitchFamily="34" charset="0"/>
                    <a:sym typeface="Gill Sans MT" panose="020B0502020104020203" pitchFamily="34" charset="0"/>
                  </a:rPr>
                  <a:t>time</a:t>
                </a:r>
                <a:endParaRPr lang="en-US" altLang="zh-CN" sz="2400"/>
              </a:p>
            </p:txBody>
          </p:sp>
        </p:grpSp>
        <p:sp>
          <p:nvSpPr>
            <p:cNvPr id="76816" name="Text Box 42"/>
            <p:cNvSpPr>
              <a:spLocks noChangeArrowheads="1"/>
            </p:cNvSpPr>
            <p:nvPr/>
          </p:nvSpPr>
          <p:spPr bwMode="auto">
            <a:xfrm>
              <a:off x="2791883" y="4373562"/>
              <a:ext cx="18466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endParaRPr lang="zh-CN" altLang="zh-CN" sz="1000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endParaRPr>
            </a:p>
          </p:txBody>
        </p:sp>
        <p:graphicFrame>
          <p:nvGraphicFramePr>
            <p:cNvPr id="76817" name="Object 43"/>
            <p:cNvGraphicFramePr>
              <a:graphicFrameLocks noChangeAspect="1"/>
            </p:cNvGraphicFramePr>
            <p:nvPr/>
          </p:nvGraphicFramePr>
          <p:xfrm>
            <a:off x="4404783" y="9525"/>
            <a:ext cx="485775" cy="3857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7" r:id="rId5" imgW="1307282" imgH="1083910" progId="">
                    <p:embed/>
                  </p:oleObj>
                </mc:Choice>
                <mc:Fallback>
                  <p:oleObj r:id="rId5" imgW="1307282" imgH="1083910" progId="">
                    <p:embed/>
                    <p:pic>
                      <p:nvPicPr>
                        <p:cNvPr id="76817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04783" y="9525"/>
                          <a:ext cx="485775" cy="3857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6818" name="Text Box 44"/>
            <p:cNvSpPr>
              <a:spLocks noChangeArrowheads="1"/>
            </p:cNvSpPr>
            <p:nvPr/>
          </p:nvSpPr>
          <p:spPr bwMode="auto">
            <a:xfrm>
              <a:off x="3395133" y="19050"/>
              <a:ext cx="101459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 b="1">
                  <a:solidFill>
                    <a:srgbClr val="000000"/>
                  </a:solidFill>
                  <a:latin typeface="Gill Sans MT" panose="020B0502020104020203" pitchFamily="34" charset="0"/>
                  <a:sym typeface="Gill Sans MT" panose="020B0502020104020203" pitchFamily="34" charset="0"/>
                </a:rPr>
                <a:t>Host B</a:t>
              </a:r>
              <a:endParaRPr lang="en-US" altLang="zh-CN" sz="2400"/>
            </a:p>
          </p:txBody>
        </p:sp>
        <p:sp>
          <p:nvSpPr>
            <p:cNvPr id="76819" name="Line 45"/>
            <p:cNvSpPr>
              <a:spLocks noChangeShapeType="1"/>
            </p:cNvSpPr>
            <p:nvPr/>
          </p:nvSpPr>
          <p:spPr bwMode="auto">
            <a:xfrm>
              <a:off x="2160058" y="2535237"/>
              <a:ext cx="2533650" cy="590550"/>
            </a:xfrm>
            <a:prstGeom prst="line">
              <a:avLst/>
            </a:prstGeom>
            <a:noFill/>
            <a:ln w="28575" cmpd="sng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zh-CN" sz="2400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endParaRPr>
            </a:p>
          </p:txBody>
        </p:sp>
        <p:sp>
          <p:nvSpPr>
            <p:cNvPr id="76820" name="Text Box 46"/>
            <p:cNvSpPr>
              <a:spLocks noChangeArrowheads="1"/>
            </p:cNvSpPr>
            <p:nvPr/>
          </p:nvSpPr>
          <p:spPr bwMode="auto">
            <a:xfrm rot="706751">
              <a:off x="2523255" y="2449612"/>
              <a:ext cx="16739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400">
                  <a:solidFill>
                    <a:srgbClr val="000000"/>
                  </a:solidFill>
                  <a:latin typeface="Gill Sans MT" panose="020B0502020104020203" pitchFamily="34" charset="0"/>
                  <a:sym typeface="Gill Sans MT" panose="020B0502020104020203" pitchFamily="34" charset="0"/>
                </a:rPr>
                <a:t>Seq=92, 8 bytes data</a:t>
              </a:r>
              <a:endParaRPr lang="en-US" altLang="zh-CN" sz="2400"/>
            </a:p>
          </p:txBody>
        </p:sp>
        <p:sp>
          <p:nvSpPr>
            <p:cNvPr id="76821" name="Line 47"/>
            <p:cNvSpPr>
              <a:spLocks noChangeShapeType="1"/>
            </p:cNvSpPr>
            <p:nvPr/>
          </p:nvSpPr>
          <p:spPr bwMode="auto">
            <a:xfrm>
              <a:off x="2150533" y="563562"/>
              <a:ext cx="1" cy="4076700"/>
            </a:xfrm>
            <a:prstGeom prst="line">
              <a:avLst/>
            </a:prstGeom>
            <a:noFill/>
            <a:ln w="9525" cmpd="sng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zh-CN" sz="2400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endParaRPr>
            </a:p>
          </p:txBody>
        </p:sp>
        <p:sp>
          <p:nvSpPr>
            <p:cNvPr id="76822" name="Line 48"/>
            <p:cNvSpPr>
              <a:spLocks noChangeShapeType="1"/>
            </p:cNvSpPr>
            <p:nvPr/>
          </p:nvSpPr>
          <p:spPr bwMode="auto">
            <a:xfrm>
              <a:off x="4665133" y="449262"/>
              <a:ext cx="1" cy="3848100"/>
            </a:xfrm>
            <a:prstGeom prst="line">
              <a:avLst/>
            </a:pr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zh-CN" sz="2400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endParaRPr>
            </a:p>
          </p:txBody>
        </p:sp>
        <p:sp>
          <p:nvSpPr>
            <p:cNvPr id="76823" name="Text Box 49"/>
            <p:cNvSpPr>
              <a:spLocks noChangeArrowheads="1"/>
            </p:cNvSpPr>
            <p:nvPr/>
          </p:nvSpPr>
          <p:spPr bwMode="auto">
            <a:xfrm rot="20261895">
              <a:off x="3464983" y="1838325"/>
              <a:ext cx="966788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1400">
                  <a:solidFill>
                    <a:srgbClr val="000000"/>
                  </a:solidFill>
                  <a:latin typeface="Gill Sans MT" panose="020B0502020104020203" pitchFamily="34" charset="0"/>
                  <a:sym typeface="Gill Sans MT" panose="020B0502020104020203" pitchFamily="34" charset="0"/>
                </a:rPr>
                <a:t>ACK=120</a:t>
              </a:r>
              <a:endParaRPr lang="en-US" altLang="zh-CN" sz="2400"/>
            </a:p>
          </p:txBody>
        </p:sp>
        <p:sp>
          <p:nvSpPr>
            <p:cNvPr id="76824" name="Line 52"/>
            <p:cNvSpPr>
              <a:spLocks noChangeShapeType="1"/>
            </p:cNvSpPr>
            <p:nvPr/>
          </p:nvSpPr>
          <p:spPr bwMode="auto">
            <a:xfrm>
              <a:off x="2147358" y="1020762"/>
              <a:ext cx="2508250" cy="628650"/>
            </a:xfrm>
            <a:prstGeom prst="line">
              <a:avLst/>
            </a:prstGeom>
            <a:noFill/>
            <a:ln w="28575" cmpd="sng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zh-CN" sz="2400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endParaRPr>
            </a:p>
          </p:txBody>
        </p:sp>
        <p:sp>
          <p:nvSpPr>
            <p:cNvPr id="76825" name="Text Box 53"/>
            <p:cNvSpPr>
              <a:spLocks noChangeArrowheads="1"/>
            </p:cNvSpPr>
            <p:nvPr/>
          </p:nvSpPr>
          <p:spPr bwMode="auto">
            <a:xfrm rot="706751">
              <a:off x="2551830" y="668437"/>
              <a:ext cx="16739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400">
                  <a:solidFill>
                    <a:srgbClr val="000000"/>
                  </a:solidFill>
                  <a:latin typeface="Gill Sans MT" panose="020B0502020104020203" pitchFamily="34" charset="0"/>
                  <a:sym typeface="Gill Sans MT" panose="020B0502020104020203" pitchFamily="34" charset="0"/>
                </a:rPr>
                <a:t>Seq=92, 8 bytes data</a:t>
              </a:r>
              <a:endParaRPr lang="en-US" altLang="zh-CN" sz="2400"/>
            </a:p>
          </p:txBody>
        </p:sp>
        <p:grpSp>
          <p:nvGrpSpPr>
            <p:cNvPr id="76826" name="Group 26"/>
            <p:cNvGrpSpPr>
              <a:grpSpLocks/>
            </p:cNvGrpSpPr>
            <p:nvPr/>
          </p:nvGrpSpPr>
          <p:grpSpPr bwMode="auto">
            <a:xfrm>
              <a:off x="1826707" y="674687"/>
              <a:ext cx="327026" cy="1860550"/>
              <a:chOff x="0" y="0"/>
              <a:chExt cx="206" cy="1172"/>
            </a:xfrm>
          </p:grpSpPr>
          <p:sp>
            <p:nvSpPr>
              <p:cNvPr id="76827" name="Rectangle 4"/>
              <p:cNvSpPr>
                <a:spLocks noChangeArrowheads="1"/>
              </p:cNvSpPr>
              <p:nvPr/>
            </p:nvSpPr>
            <p:spPr bwMode="auto">
              <a:xfrm>
                <a:off x="50" y="162"/>
                <a:ext cx="128" cy="8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zh-CN" sz="2400">
                  <a:solidFill>
                    <a:srgbClr val="000000"/>
                  </a:solidFill>
                  <a:latin typeface="Gill Sans MT" panose="020B0502020104020203" pitchFamily="34" charset="0"/>
                  <a:sym typeface="Gill Sans MT" panose="020B0502020104020203" pitchFamily="34" charset="0"/>
                </a:endParaRPr>
              </a:p>
            </p:txBody>
          </p:sp>
          <p:sp>
            <p:nvSpPr>
              <p:cNvPr id="76828" name="Text Box 38"/>
              <p:cNvSpPr>
                <a:spLocks noChangeArrowheads="1"/>
              </p:cNvSpPr>
              <p:nvPr/>
            </p:nvSpPr>
            <p:spPr bwMode="auto">
              <a:xfrm rot="16200000">
                <a:off x="-330" y="478"/>
                <a:ext cx="851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1400">
                    <a:solidFill>
                      <a:srgbClr val="000000"/>
                    </a:solidFill>
                    <a:latin typeface="Gill Sans MT" panose="020B0502020104020203" pitchFamily="34" charset="0"/>
                    <a:sym typeface="Gill Sans MT" panose="020B0502020104020203" pitchFamily="34" charset="0"/>
                  </a:rPr>
                  <a:t>Seq=92 timeout</a:t>
                </a:r>
                <a:endParaRPr lang="en-US" altLang="zh-CN" sz="2400"/>
              </a:p>
            </p:txBody>
          </p:sp>
          <p:sp>
            <p:nvSpPr>
              <p:cNvPr id="76829" name="Line 50"/>
              <p:cNvSpPr>
                <a:spLocks noChangeShapeType="1"/>
              </p:cNvSpPr>
              <p:nvPr/>
            </p:nvSpPr>
            <p:spPr bwMode="auto">
              <a:xfrm flipV="1">
                <a:off x="108" y="0"/>
                <a:ext cx="4" cy="154"/>
              </a:xfrm>
              <a:prstGeom prst="line">
                <a:avLst/>
              </a:prstGeom>
              <a:noFill/>
              <a:ln w="19050" cmpd="sng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zh-CN" sz="2400">
                  <a:solidFill>
                    <a:srgbClr val="000000"/>
                  </a:solidFill>
                  <a:latin typeface="Gill Sans MT" panose="020B0502020104020203" pitchFamily="34" charset="0"/>
                  <a:sym typeface="Gill Sans MT" panose="020B0502020104020203" pitchFamily="34" charset="0"/>
                </a:endParaRPr>
              </a:p>
            </p:txBody>
          </p:sp>
          <p:sp>
            <p:nvSpPr>
              <p:cNvPr id="76830" name="Line 51"/>
              <p:cNvSpPr>
                <a:spLocks noChangeShapeType="1"/>
              </p:cNvSpPr>
              <p:nvPr/>
            </p:nvSpPr>
            <p:spPr bwMode="auto">
              <a:xfrm flipH="1">
                <a:off x="102" y="1026"/>
                <a:ext cx="1" cy="140"/>
              </a:xfrm>
              <a:prstGeom prst="line">
                <a:avLst/>
              </a:prstGeom>
              <a:noFill/>
              <a:ln w="19050" cmpd="sng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zh-CN" sz="2400">
                  <a:solidFill>
                    <a:srgbClr val="000000"/>
                  </a:solidFill>
                  <a:latin typeface="Gill Sans MT" panose="020B0502020104020203" pitchFamily="34" charset="0"/>
                  <a:sym typeface="Gill Sans MT" panose="020B0502020104020203" pitchFamily="34" charset="0"/>
                </a:endParaRPr>
              </a:p>
            </p:txBody>
          </p:sp>
          <p:sp>
            <p:nvSpPr>
              <p:cNvPr id="76831" name="Line 54"/>
              <p:cNvSpPr>
                <a:spLocks noChangeShapeType="1"/>
              </p:cNvSpPr>
              <p:nvPr/>
            </p:nvSpPr>
            <p:spPr bwMode="auto">
              <a:xfrm flipH="1">
                <a:off x="92" y="1172"/>
                <a:ext cx="114" cy="1"/>
              </a:xfrm>
              <a:prstGeom prst="line">
                <a:avLst/>
              </a:prstGeom>
              <a:noFill/>
              <a:ln w="1905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zh-CN" sz="2400">
                  <a:solidFill>
                    <a:srgbClr val="000000"/>
                  </a:solidFill>
                  <a:latin typeface="Gill Sans MT" panose="020B0502020104020203" pitchFamily="34" charset="0"/>
                  <a:sym typeface="Gill Sans MT" panose="020B0502020104020203" pitchFamily="34" charset="0"/>
                </a:endParaRPr>
              </a:p>
            </p:txBody>
          </p:sp>
          <p:sp>
            <p:nvSpPr>
              <p:cNvPr id="76832" name="Line 55"/>
              <p:cNvSpPr>
                <a:spLocks noChangeShapeType="1"/>
              </p:cNvSpPr>
              <p:nvPr/>
            </p:nvSpPr>
            <p:spPr bwMode="auto">
              <a:xfrm flipH="1">
                <a:off x="80" y="0"/>
                <a:ext cx="114" cy="1"/>
              </a:xfrm>
              <a:prstGeom prst="line">
                <a:avLst/>
              </a:prstGeom>
              <a:noFill/>
              <a:ln w="1905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zh-CN" sz="2400">
                  <a:solidFill>
                    <a:srgbClr val="000000"/>
                  </a:solidFill>
                  <a:latin typeface="Gill Sans MT" panose="020B0502020104020203" pitchFamily="34" charset="0"/>
                  <a:sym typeface="Gill Sans MT" panose="020B0502020104020203" pitchFamily="34" charset="0"/>
                </a:endParaRPr>
              </a:p>
            </p:txBody>
          </p:sp>
        </p:grpSp>
        <p:sp>
          <p:nvSpPr>
            <p:cNvPr id="76833" name="Line 60"/>
            <p:cNvSpPr>
              <a:spLocks noChangeShapeType="1"/>
            </p:cNvSpPr>
            <p:nvPr/>
          </p:nvSpPr>
          <p:spPr bwMode="auto">
            <a:xfrm flipH="1">
              <a:off x="2175933" y="3179762"/>
              <a:ext cx="2476500" cy="1104900"/>
            </a:xfrm>
            <a:prstGeom prst="line">
              <a:avLst/>
            </a:prstGeom>
            <a:noFill/>
            <a:ln w="28575" cmpd="sng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zh-CN" sz="2400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endParaRPr>
            </a:p>
          </p:txBody>
        </p:sp>
        <p:sp>
          <p:nvSpPr>
            <p:cNvPr id="76834" name="Text Box 61"/>
            <p:cNvSpPr>
              <a:spLocks noChangeArrowheads="1"/>
            </p:cNvSpPr>
            <p:nvPr/>
          </p:nvSpPr>
          <p:spPr bwMode="auto">
            <a:xfrm rot="20261895">
              <a:off x="3280833" y="3267075"/>
              <a:ext cx="966788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1400">
                  <a:solidFill>
                    <a:srgbClr val="000000"/>
                  </a:solidFill>
                  <a:latin typeface="Gill Sans MT" panose="020B0502020104020203" pitchFamily="34" charset="0"/>
                  <a:sym typeface="Gill Sans MT" panose="020B0502020104020203" pitchFamily="34" charset="0"/>
                </a:rPr>
                <a:t>ACK=120</a:t>
              </a:r>
              <a:endParaRPr lang="en-US" altLang="zh-CN" sz="2400"/>
            </a:p>
          </p:txBody>
        </p:sp>
        <p:sp>
          <p:nvSpPr>
            <p:cNvPr id="76835" name="Rectangle 65"/>
            <p:cNvSpPr>
              <a:spLocks noChangeArrowheads="1"/>
            </p:cNvSpPr>
            <p:nvPr/>
          </p:nvSpPr>
          <p:spPr bwMode="auto">
            <a:xfrm>
              <a:off x="1923521" y="2801937"/>
              <a:ext cx="203200" cy="132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zh-CN" sz="2400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endParaRPr>
            </a:p>
          </p:txBody>
        </p:sp>
        <p:sp>
          <p:nvSpPr>
            <p:cNvPr id="76836" name="Text Box 66"/>
            <p:cNvSpPr>
              <a:spLocks noChangeArrowheads="1"/>
            </p:cNvSpPr>
            <p:nvPr/>
          </p:nvSpPr>
          <p:spPr bwMode="auto">
            <a:xfrm rot="16200000">
              <a:off x="1322301" y="3312411"/>
              <a:ext cx="135165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400">
                  <a:solidFill>
                    <a:srgbClr val="000000"/>
                  </a:solidFill>
                  <a:latin typeface="Gill Sans MT" panose="020B0502020104020203" pitchFamily="34" charset="0"/>
                  <a:sym typeface="Gill Sans MT" panose="020B0502020104020203" pitchFamily="34" charset="0"/>
                </a:rPr>
                <a:t>Seq=92 timeout</a:t>
              </a:r>
              <a:endParaRPr lang="en-US" altLang="zh-CN" sz="2400"/>
            </a:p>
          </p:txBody>
        </p:sp>
        <p:sp>
          <p:nvSpPr>
            <p:cNvPr id="76837" name="Line 67"/>
            <p:cNvSpPr>
              <a:spLocks noChangeShapeType="1"/>
            </p:cNvSpPr>
            <p:nvPr/>
          </p:nvSpPr>
          <p:spPr bwMode="auto">
            <a:xfrm flipV="1">
              <a:off x="2015596" y="2544762"/>
              <a:ext cx="6350" cy="244475"/>
            </a:xfrm>
            <a:prstGeom prst="line">
              <a:avLst/>
            </a:prstGeom>
            <a:noFill/>
            <a:ln w="19050" cmpd="sng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zh-CN" sz="2400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endParaRPr>
            </a:p>
          </p:txBody>
        </p:sp>
        <p:sp>
          <p:nvSpPr>
            <p:cNvPr id="76838" name="Line 68"/>
            <p:cNvSpPr>
              <a:spLocks noChangeShapeType="1"/>
            </p:cNvSpPr>
            <p:nvPr/>
          </p:nvSpPr>
          <p:spPr bwMode="auto">
            <a:xfrm flipH="1">
              <a:off x="1998133" y="4221162"/>
              <a:ext cx="1" cy="222250"/>
            </a:xfrm>
            <a:prstGeom prst="line">
              <a:avLst/>
            </a:prstGeom>
            <a:noFill/>
            <a:ln w="19050" cmpd="sng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zh-CN" sz="2400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endParaRPr>
            </a:p>
          </p:txBody>
        </p:sp>
        <p:sp>
          <p:nvSpPr>
            <p:cNvPr id="76839" name="Line 69"/>
            <p:cNvSpPr>
              <a:spLocks noChangeShapeType="1"/>
            </p:cNvSpPr>
            <p:nvPr/>
          </p:nvSpPr>
          <p:spPr bwMode="auto">
            <a:xfrm flipH="1">
              <a:off x="1734544" y="4449762"/>
              <a:ext cx="368363" cy="1"/>
            </a:xfrm>
            <a:prstGeom prst="line">
              <a:avLst/>
            </a:prstGeom>
            <a:noFill/>
            <a:ln w="76200" cmpd="sng">
              <a:solidFill>
                <a:srgbClr val="D2DA7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zh-CN" sz="2400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endParaRPr>
            </a:p>
          </p:txBody>
        </p:sp>
        <p:sp>
          <p:nvSpPr>
            <p:cNvPr id="76840" name="Line 70"/>
            <p:cNvSpPr>
              <a:spLocks noChangeShapeType="1"/>
            </p:cNvSpPr>
            <p:nvPr/>
          </p:nvSpPr>
          <p:spPr bwMode="auto">
            <a:xfrm flipH="1">
              <a:off x="1734545" y="2544762"/>
              <a:ext cx="417576" cy="1"/>
            </a:xfrm>
            <a:prstGeom prst="line">
              <a:avLst/>
            </a:prstGeom>
            <a:noFill/>
            <a:ln w="76200" cmpd="sng">
              <a:solidFill>
                <a:srgbClr val="D2DA7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zh-CN" sz="2400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endParaRPr>
            </a:p>
          </p:txBody>
        </p:sp>
        <p:sp>
          <p:nvSpPr>
            <p:cNvPr id="76841" name="Text Box 73"/>
            <p:cNvSpPr>
              <a:spLocks noChangeArrowheads="1"/>
            </p:cNvSpPr>
            <p:nvPr/>
          </p:nvSpPr>
          <p:spPr bwMode="auto">
            <a:xfrm>
              <a:off x="1" y="2811810"/>
              <a:ext cx="183765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1800" dirty="0" err="1">
                  <a:solidFill>
                    <a:srgbClr val="000000"/>
                  </a:solidFill>
                  <a:latin typeface="Gill Sans MT" panose="020B0502020104020203" pitchFamily="34" charset="0"/>
                  <a:sym typeface="Gill Sans MT" panose="020B0502020104020203" pitchFamily="34" charset="0"/>
                </a:rPr>
                <a:t>SendBase</a:t>
              </a:r>
              <a:r>
                <a:rPr lang="en-US" altLang="zh-CN" sz="1800" dirty="0">
                  <a:solidFill>
                    <a:srgbClr val="000000"/>
                  </a:solidFill>
                  <a:latin typeface="Gill Sans MT" panose="020B0502020104020203" pitchFamily="34" charset="0"/>
                  <a:sym typeface="Gill Sans MT" panose="020B0502020104020203" pitchFamily="34" charset="0"/>
                </a:rPr>
                <a:t> = 120</a:t>
              </a:r>
              <a:endParaRPr lang="zh-CN" altLang="en-US" sz="1800" dirty="0"/>
            </a:p>
          </p:txBody>
        </p:sp>
        <p:sp>
          <p:nvSpPr>
            <p:cNvPr id="76842" name="Text Box 74"/>
            <p:cNvSpPr>
              <a:spLocks noChangeArrowheads="1"/>
            </p:cNvSpPr>
            <p:nvPr/>
          </p:nvSpPr>
          <p:spPr bwMode="auto">
            <a:xfrm>
              <a:off x="0" y="4068762"/>
              <a:ext cx="183765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1800" dirty="0" err="1">
                  <a:solidFill>
                    <a:srgbClr val="000000"/>
                  </a:solidFill>
                  <a:latin typeface="Gill Sans MT" panose="020B0502020104020203" pitchFamily="34" charset="0"/>
                  <a:sym typeface="Gill Sans MT" panose="020B0502020104020203" pitchFamily="34" charset="0"/>
                </a:rPr>
                <a:t>SendBase</a:t>
              </a:r>
              <a:r>
                <a:rPr lang="en-US" altLang="zh-CN" sz="1800" dirty="0">
                  <a:solidFill>
                    <a:srgbClr val="000000"/>
                  </a:solidFill>
                  <a:latin typeface="Gill Sans MT" panose="020B0502020104020203" pitchFamily="34" charset="0"/>
                  <a:sym typeface="Gill Sans MT" panose="020B0502020104020203" pitchFamily="34" charset="0"/>
                </a:rPr>
                <a:t>= 120</a:t>
              </a:r>
              <a:endParaRPr lang="zh-CN" altLang="en-US" sz="1800" dirty="0"/>
            </a:p>
          </p:txBody>
        </p:sp>
        <p:sp>
          <p:nvSpPr>
            <p:cNvPr id="76843" name="Text Box 75"/>
            <p:cNvSpPr>
              <a:spLocks noChangeArrowheads="1"/>
            </p:cNvSpPr>
            <p:nvPr/>
          </p:nvSpPr>
          <p:spPr bwMode="auto">
            <a:xfrm>
              <a:off x="63592" y="2468562"/>
              <a:ext cx="174986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1800" dirty="0" err="1">
                  <a:solidFill>
                    <a:srgbClr val="000000"/>
                  </a:solidFill>
                  <a:latin typeface="Gill Sans MT" panose="020B0502020104020203" pitchFamily="34" charset="0"/>
                  <a:sym typeface="Gill Sans MT" panose="020B0502020104020203" pitchFamily="34" charset="0"/>
                </a:rPr>
                <a:t>Sendbase</a:t>
              </a:r>
              <a:r>
                <a:rPr lang="en-US" altLang="zh-CN" sz="1800" dirty="0">
                  <a:solidFill>
                    <a:srgbClr val="000000"/>
                  </a:solidFill>
                  <a:latin typeface="Gill Sans MT" panose="020B0502020104020203" pitchFamily="34" charset="0"/>
                  <a:sym typeface="Gill Sans MT" panose="020B0502020104020203" pitchFamily="34" charset="0"/>
                </a:rPr>
                <a:t> = 100</a:t>
              </a:r>
              <a:endParaRPr lang="en-US" altLang="zh-CN" sz="1800" dirty="0"/>
            </a:p>
          </p:txBody>
        </p:sp>
        <p:sp>
          <p:nvSpPr>
            <p:cNvPr id="76844" name="Text Box 71"/>
            <p:cNvSpPr>
              <a:spLocks noChangeArrowheads="1"/>
            </p:cNvSpPr>
            <p:nvPr/>
          </p:nvSpPr>
          <p:spPr bwMode="auto">
            <a:xfrm>
              <a:off x="10583" y="646112"/>
              <a:ext cx="184929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1800" dirty="0" err="1">
                  <a:solidFill>
                    <a:srgbClr val="000000"/>
                  </a:solidFill>
                  <a:latin typeface="Gill Sans MT" panose="020B0502020104020203" pitchFamily="34" charset="0"/>
                  <a:sym typeface="Gill Sans MT" panose="020B0502020104020203" pitchFamily="34" charset="0"/>
                </a:rPr>
                <a:t>SendBase</a:t>
              </a:r>
              <a:r>
                <a:rPr lang="en-US" altLang="zh-CN" sz="1800" dirty="0">
                  <a:solidFill>
                    <a:srgbClr val="000000"/>
                  </a:solidFill>
                  <a:latin typeface="Gill Sans MT" panose="020B0502020104020203" pitchFamily="34" charset="0"/>
                  <a:sym typeface="Gill Sans MT" panose="020B0502020104020203" pitchFamily="34" charset="0"/>
                </a:rPr>
                <a:t> = 92</a:t>
              </a:r>
              <a:endParaRPr lang="en-US" altLang="zh-CN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74645132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灯片编号占位符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DC506-E8C8-4FC8-8865-E894F67877B6}" type="slidenum">
              <a:rPr lang="zh-CN" altLang="zh-CN"/>
              <a:pPr/>
              <a:t>61</a:t>
            </a:fld>
            <a:endParaRPr lang="zh-CN" altLang="zh-CN"/>
          </a:p>
        </p:txBody>
      </p:sp>
      <p:sp>
        <p:nvSpPr>
          <p:cNvPr id="778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760630"/>
            <a:ext cx="8229600" cy="914400"/>
          </a:xfrm>
          <a:noFill/>
          <a:ln/>
        </p:spPr>
        <p:txBody>
          <a:bodyPr>
            <a:normAutofit/>
          </a:bodyPr>
          <a:lstStyle/>
          <a:p>
            <a:r>
              <a:rPr lang="zh-CN" altLang="zh-CN" sz="3200" b="1" dirty="0">
                <a:solidFill>
                  <a:srgbClr val="133984"/>
                </a:solidFill>
                <a:latin typeface="Cambria" panose="02040503050406030204" pitchFamily="18" charset="0"/>
              </a:rPr>
              <a:t>TCP: Cumulative ACK</a:t>
            </a:r>
          </a:p>
        </p:txBody>
      </p:sp>
      <p:grpSp>
        <p:nvGrpSpPr>
          <p:cNvPr id="77828" name="Group 4"/>
          <p:cNvGrpSpPr>
            <a:grpSpLocks/>
          </p:cNvGrpSpPr>
          <p:nvPr/>
        </p:nvGrpSpPr>
        <p:grpSpPr bwMode="auto">
          <a:xfrm>
            <a:off x="3194273" y="1931689"/>
            <a:ext cx="3609975" cy="4649788"/>
            <a:chOff x="0" y="0"/>
            <a:chExt cx="2274" cy="2929"/>
          </a:xfrm>
        </p:grpSpPr>
        <p:sp>
          <p:nvSpPr>
            <p:cNvPr id="77829" name="Line 4"/>
            <p:cNvSpPr>
              <a:spLocks noChangeShapeType="1"/>
            </p:cNvSpPr>
            <p:nvPr/>
          </p:nvSpPr>
          <p:spPr bwMode="auto">
            <a:xfrm flipH="1">
              <a:off x="950" y="925"/>
              <a:ext cx="996" cy="306"/>
            </a:xfrm>
            <a:prstGeom prst="line">
              <a:avLst/>
            </a:prstGeom>
            <a:noFill/>
            <a:ln w="28575" cmpd="sng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zh-CN" sz="2000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endParaRPr>
            </a:p>
          </p:txBody>
        </p:sp>
        <p:sp>
          <p:nvSpPr>
            <p:cNvPr id="77830" name="Line 5"/>
            <p:cNvSpPr>
              <a:spLocks noChangeShapeType="1"/>
            </p:cNvSpPr>
            <p:nvPr/>
          </p:nvSpPr>
          <p:spPr bwMode="auto">
            <a:xfrm>
              <a:off x="356" y="469"/>
              <a:ext cx="1596" cy="372"/>
            </a:xfrm>
            <a:prstGeom prst="line">
              <a:avLst/>
            </a:prstGeom>
            <a:noFill/>
            <a:ln w="28575" cmpd="sng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zh-CN" sz="2000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endParaRPr>
            </a:p>
          </p:txBody>
        </p:sp>
        <p:graphicFrame>
          <p:nvGraphicFramePr>
            <p:cNvPr id="77831" name="Object 6"/>
            <p:cNvGraphicFramePr>
              <a:graphicFrameLocks noChangeAspect="1"/>
            </p:cNvGraphicFramePr>
            <p:nvPr/>
          </p:nvGraphicFramePr>
          <p:xfrm>
            <a:off x="0" y="0"/>
            <a:ext cx="306" cy="2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0" r:id="rId3" imgW="1307282" imgH="1083910" progId="">
                    <p:embed/>
                  </p:oleObj>
                </mc:Choice>
                <mc:Fallback>
                  <p:oleObj r:id="rId3" imgW="1307282" imgH="1083910" progId="">
                    <p:embed/>
                    <p:pic>
                      <p:nvPicPr>
                        <p:cNvPr id="77831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0"/>
                          <a:ext cx="306" cy="2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7832" name="Text Box 7"/>
            <p:cNvSpPr>
              <a:spLocks noChangeArrowheads="1"/>
            </p:cNvSpPr>
            <p:nvPr/>
          </p:nvSpPr>
          <p:spPr bwMode="auto">
            <a:xfrm>
              <a:off x="380" y="48"/>
              <a:ext cx="58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800" b="1">
                  <a:solidFill>
                    <a:srgbClr val="000000"/>
                  </a:solidFill>
                  <a:latin typeface="Gill Sans MT" panose="020B0502020104020203" pitchFamily="34" charset="0"/>
                  <a:sym typeface="Gill Sans MT" panose="020B0502020104020203" pitchFamily="34" charset="0"/>
                </a:rPr>
                <a:t>Host A</a:t>
              </a:r>
              <a:endParaRPr lang="en-US" altLang="zh-CN" sz="2000"/>
            </a:p>
          </p:txBody>
        </p:sp>
        <p:sp>
          <p:nvSpPr>
            <p:cNvPr id="77833" name="Text Box 8"/>
            <p:cNvSpPr>
              <a:spLocks noChangeArrowheads="1"/>
            </p:cNvSpPr>
            <p:nvPr/>
          </p:nvSpPr>
          <p:spPr bwMode="auto">
            <a:xfrm rot="706751">
              <a:off x="723" y="485"/>
              <a:ext cx="92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200">
                  <a:solidFill>
                    <a:srgbClr val="000000"/>
                  </a:solidFill>
                  <a:latin typeface="Gill Sans MT" panose="020B0502020104020203" pitchFamily="34" charset="0"/>
                  <a:sym typeface="Gill Sans MT" panose="020B0502020104020203" pitchFamily="34" charset="0"/>
                </a:rPr>
                <a:t>Seq=92, 8 bytes data</a:t>
              </a:r>
              <a:endParaRPr lang="en-US" altLang="zh-CN" sz="2000"/>
            </a:p>
          </p:txBody>
        </p:sp>
        <p:sp>
          <p:nvSpPr>
            <p:cNvPr id="77834" name="Text Box 9"/>
            <p:cNvSpPr>
              <a:spLocks noChangeArrowheads="1"/>
            </p:cNvSpPr>
            <p:nvPr/>
          </p:nvSpPr>
          <p:spPr bwMode="auto">
            <a:xfrm rot="20617328">
              <a:off x="1339" y="825"/>
              <a:ext cx="511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200">
                  <a:solidFill>
                    <a:srgbClr val="000000"/>
                  </a:solidFill>
                  <a:latin typeface="Gill Sans MT" panose="020B0502020104020203" pitchFamily="34" charset="0"/>
                  <a:sym typeface="Gill Sans MT" panose="020B0502020104020203" pitchFamily="34" charset="0"/>
                </a:rPr>
                <a:t>ACK=100</a:t>
              </a:r>
              <a:endParaRPr lang="en-US" altLang="zh-CN" sz="2000"/>
            </a:p>
          </p:txBody>
        </p:sp>
        <p:sp>
          <p:nvSpPr>
            <p:cNvPr id="77835" name="Text Box 10"/>
            <p:cNvSpPr>
              <a:spLocks noChangeArrowheads="1"/>
            </p:cNvSpPr>
            <p:nvPr/>
          </p:nvSpPr>
          <p:spPr bwMode="auto">
            <a:xfrm>
              <a:off x="712" y="1263"/>
              <a:ext cx="36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>
                  <a:solidFill>
                    <a:srgbClr val="FF0000"/>
                  </a:solidFill>
                  <a:latin typeface="Gill Sans MT" panose="020B0502020104020203" pitchFamily="34" charset="0"/>
                  <a:sym typeface="Gill Sans MT" panose="020B0502020104020203" pitchFamily="34" charset="0"/>
                </a:rPr>
                <a:t>loss</a:t>
              </a:r>
              <a:endParaRPr lang="en-US" altLang="zh-CN" sz="2000"/>
            </a:p>
          </p:txBody>
        </p:sp>
        <p:sp>
          <p:nvSpPr>
            <p:cNvPr id="77836" name="Text Box 11"/>
            <p:cNvSpPr>
              <a:spLocks noChangeArrowheads="1"/>
            </p:cNvSpPr>
            <p:nvPr/>
          </p:nvSpPr>
          <p:spPr bwMode="auto">
            <a:xfrm rot="16200000">
              <a:off x="-62" y="962"/>
              <a:ext cx="58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800">
                  <a:solidFill>
                    <a:srgbClr val="000000"/>
                  </a:solidFill>
                  <a:latin typeface="Gill Sans MT" panose="020B0502020104020203" pitchFamily="34" charset="0"/>
                  <a:sym typeface="Gill Sans MT" panose="020B0502020104020203" pitchFamily="34" charset="0"/>
                </a:rPr>
                <a:t>timeout</a:t>
              </a:r>
              <a:endParaRPr lang="en-US" altLang="zh-CN" sz="2000"/>
            </a:p>
          </p:txBody>
        </p:sp>
        <p:sp>
          <p:nvSpPr>
            <p:cNvPr id="77837" name="Text Box 12"/>
            <p:cNvSpPr>
              <a:spLocks noChangeArrowheads="1"/>
            </p:cNvSpPr>
            <p:nvPr/>
          </p:nvSpPr>
          <p:spPr bwMode="auto">
            <a:xfrm>
              <a:off x="440" y="2784"/>
              <a:ext cx="116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endParaRPr lang="zh-CN" altLang="zh-CN" sz="900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endParaRPr>
            </a:p>
          </p:txBody>
        </p:sp>
        <p:graphicFrame>
          <p:nvGraphicFramePr>
            <p:cNvPr id="77838" name="Object 13"/>
            <p:cNvGraphicFramePr>
              <a:graphicFrameLocks noChangeAspect="1"/>
            </p:cNvGraphicFramePr>
            <p:nvPr/>
          </p:nvGraphicFramePr>
          <p:xfrm>
            <a:off x="1968" y="48"/>
            <a:ext cx="306" cy="2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1" r:id="rId5" imgW="1307282" imgH="1083910" progId="">
                    <p:embed/>
                  </p:oleObj>
                </mc:Choice>
                <mc:Fallback>
                  <p:oleObj r:id="rId5" imgW="1307282" imgH="1083910" progId="">
                    <p:embed/>
                    <p:pic>
                      <p:nvPicPr>
                        <p:cNvPr id="77838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8" y="48"/>
                          <a:ext cx="306" cy="2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7839" name="Text Box 14"/>
            <p:cNvSpPr>
              <a:spLocks noChangeArrowheads="1"/>
            </p:cNvSpPr>
            <p:nvPr/>
          </p:nvSpPr>
          <p:spPr bwMode="auto">
            <a:xfrm>
              <a:off x="1293" y="47"/>
              <a:ext cx="58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800" b="1">
                  <a:solidFill>
                    <a:srgbClr val="000000"/>
                  </a:solidFill>
                  <a:latin typeface="Gill Sans MT" panose="020B0502020104020203" pitchFamily="34" charset="0"/>
                  <a:sym typeface="Gill Sans MT" panose="020B0502020104020203" pitchFamily="34" charset="0"/>
                </a:rPr>
                <a:t>Host B</a:t>
              </a:r>
              <a:endParaRPr lang="en-US" altLang="zh-CN" sz="2000"/>
            </a:p>
          </p:txBody>
        </p:sp>
        <p:sp>
          <p:nvSpPr>
            <p:cNvPr id="77840" name="Text Box 15"/>
            <p:cNvSpPr>
              <a:spLocks noChangeArrowheads="1"/>
            </p:cNvSpPr>
            <p:nvPr/>
          </p:nvSpPr>
          <p:spPr bwMode="auto">
            <a:xfrm>
              <a:off x="804" y="1088"/>
              <a:ext cx="23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>
                  <a:solidFill>
                    <a:srgbClr val="FF0000"/>
                  </a:solidFill>
                  <a:latin typeface="Gill Sans MT" panose="020B0502020104020203" pitchFamily="34" charset="0"/>
                  <a:sym typeface="Gill Sans MT" panose="020B0502020104020203" pitchFamily="34" charset="0"/>
                </a:rPr>
                <a:t>X</a:t>
              </a:r>
              <a:endParaRPr lang="en-US" altLang="zh-CN" sz="2000"/>
            </a:p>
          </p:txBody>
        </p:sp>
        <p:sp>
          <p:nvSpPr>
            <p:cNvPr id="77841" name="Line 16"/>
            <p:cNvSpPr>
              <a:spLocks noChangeShapeType="1"/>
            </p:cNvSpPr>
            <p:nvPr/>
          </p:nvSpPr>
          <p:spPr bwMode="auto">
            <a:xfrm>
              <a:off x="336" y="960"/>
              <a:ext cx="1596" cy="372"/>
            </a:xfrm>
            <a:prstGeom prst="line">
              <a:avLst/>
            </a:prstGeom>
            <a:noFill/>
            <a:ln w="28575" cmpd="sng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zh-CN" sz="2000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endParaRPr>
            </a:p>
          </p:txBody>
        </p:sp>
        <p:sp>
          <p:nvSpPr>
            <p:cNvPr id="77842" name="Text Box 17"/>
            <p:cNvSpPr>
              <a:spLocks noChangeArrowheads="1"/>
            </p:cNvSpPr>
            <p:nvPr/>
          </p:nvSpPr>
          <p:spPr bwMode="auto">
            <a:xfrm rot="706751">
              <a:off x="654" y="969"/>
              <a:ext cx="1019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200">
                  <a:solidFill>
                    <a:srgbClr val="000000"/>
                  </a:solidFill>
                  <a:latin typeface="Gill Sans MT" panose="020B0502020104020203" pitchFamily="34" charset="0"/>
                  <a:sym typeface="Gill Sans MT" panose="020B0502020104020203" pitchFamily="34" charset="0"/>
                </a:rPr>
                <a:t>Seq=100, 20 bytes data</a:t>
              </a:r>
              <a:endParaRPr lang="en-US" altLang="zh-CN" sz="2000"/>
            </a:p>
          </p:txBody>
        </p:sp>
        <p:sp>
          <p:nvSpPr>
            <p:cNvPr id="77843" name="Line 18"/>
            <p:cNvSpPr>
              <a:spLocks noChangeShapeType="1"/>
            </p:cNvSpPr>
            <p:nvPr/>
          </p:nvSpPr>
          <p:spPr bwMode="auto">
            <a:xfrm>
              <a:off x="336" y="96"/>
              <a:ext cx="6" cy="2490"/>
            </a:xfrm>
            <a:prstGeom prst="line">
              <a:avLst/>
            </a:prstGeom>
            <a:noFill/>
            <a:ln w="9525" cmpd="sng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zh-CN" sz="2000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endParaRPr>
            </a:p>
          </p:txBody>
        </p:sp>
        <p:sp>
          <p:nvSpPr>
            <p:cNvPr id="77844" name="Line 19"/>
            <p:cNvSpPr>
              <a:spLocks noChangeShapeType="1"/>
            </p:cNvSpPr>
            <p:nvPr/>
          </p:nvSpPr>
          <p:spPr bwMode="auto">
            <a:xfrm>
              <a:off x="1920" y="144"/>
              <a:ext cx="6" cy="2490"/>
            </a:xfrm>
            <a:prstGeom prst="line">
              <a:avLst/>
            </a:prstGeom>
            <a:noFill/>
            <a:ln w="9525" cmpd="sng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zh-CN" sz="2000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endParaRPr>
            </a:p>
          </p:txBody>
        </p:sp>
        <p:sp>
          <p:nvSpPr>
            <p:cNvPr id="77845" name="Line 20"/>
            <p:cNvSpPr>
              <a:spLocks noChangeShapeType="1"/>
            </p:cNvSpPr>
            <p:nvPr/>
          </p:nvSpPr>
          <p:spPr bwMode="auto">
            <a:xfrm flipH="1">
              <a:off x="336" y="1392"/>
              <a:ext cx="1572" cy="474"/>
            </a:xfrm>
            <a:prstGeom prst="line">
              <a:avLst/>
            </a:prstGeom>
            <a:noFill/>
            <a:ln w="28575" cmpd="sng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zh-CN" sz="2000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endParaRPr>
            </a:p>
          </p:txBody>
        </p:sp>
        <p:sp>
          <p:nvSpPr>
            <p:cNvPr id="77846" name="Text Box 21"/>
            <p:cNvSpPr>
              <a:spLocks noChangeArrowheads="1"/>
            </p:cNvSpPr>
            <p:nvPr/>
          </p:nvSpPr>
          <p:spPr bwMode="auto">
            <a:xfrm rot="20673133">
              <a:off x="768" y="1689"/>
              <a:ext cx="609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1200">
                  <a:solidFill>
                    <a:srgbClr val="000000"/>
                  </a:solidFill>
                  <a:latin typeface="Gill Sans MT" panose="020B0502020104020203" pitchFamily="34" charset="0"/>
                  <a:sym typeface="Gill Sans MT" panose="020B0502020104020203" pitchFamily="34" charset="0"/>
                </a:rPr>
                <a:t>ACK=120</a:t>
              </a:r>
              <a:endParaRPr lang="en-US" altLang="zh-CN" sz="2000"/>
            </a:p>
          </p:txBody>
        </p:sp>
        <p:sp>
          <p:nvSpPr>
            <p:cNvPr id="77847" name="Line 22"/>
            <p:cNvSpPr>
              <a:spLocks noChangeShapeType="1"/>
            </p:cNvSpPr>
            <p:nvPr/>
          </p:nvSpPr>
          <p:spPr bwMode="auto">
            <a:xfrm flipV="1">
              <a:off x="242" y="457"/>
              <a:ext cx="1" cy="378"/>
            </a:xfrm>
            <a:prstGeom prst="line">
              <a:avLst/>
            </a:prstGeom>
            <a:noFill/>
            <a:ln w="19050" cmpd="sng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zh-CN" sz="2000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endParaRPr>
            </a:p>
          </p:txBody>
        </p:sp>
        <p:sp>
          <p:nvSpPr>
            <p:cNvPr id="77848" name="Line 23"/>
            <p:cNvSpPr>
              <a:spLocks noChangeShapeType="1"/>
            </p:cNvSpPr>
            <p:nvPr/>
          </p:nvSpPr>
          <p:spPr bwMode="auto">
            <a:xfrm flipH="1">
              <a:off x="240" y="1339"/>
              <a:ext cx="8" cy="917"/>
            </a:xfrm>
            <a:prstGeom prst="line">
              <a:avLst/>
            </a:prstGeom>
            <a:noFill/>
            <a:ln w="19050" cmpd="sng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zh-CN" sz="2000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endParaRPr>
            </a:p>
          </p:txBody>
        </p:sp>
        <p:sp>
          <p:nvSpPr>
            <p:cNvPr id="77849" name="Text Box 24"/>
            <p:cNvSpPr>
              <a:spLocks noChangeArrowheads="1"/>
            </p:cNvSpPr>
            <p:nvPr/>
          </p:nvSpPr>
          <p:spPr bwMode="auto">
            <a:xfrm>
              <a:off x="129" y="2592"/>
              <a:ext cx="40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>
                  <a:solidFill>
                    <a:srgbClr val="B88472"/>
                  </a:solidFill>
                  <a:latin typeface="Gill Sans MT" panose="020B0502020104020203" pitchFamily="34" charset="0"/>
                  <a:sym typeface="Gill Sans MT" panose="020B0502020104020203" pitchFamily="34" charset="0"/>
                </a:rPr>
                <a:t>time</a:t>
              </a:r>
              <a:endParaRPr lang="en-US" altLang="zh-CN" sz="2000"/>
            </a:p>
          </p:txBody>
        </p:sp>
      </p:grpSp>
      <p:sp>
        <p:nvSpPr>
          <p:cNvPr id="77850" name="Text Box 26"/>
          <p:cNvSpPr>
            <a:spLocks noChangeArrowheads="1"/>
          </p:cNvSpPr>
          <p:nvPr/>
        </p:nvSpPr>
        <p:spPr bwMode="auto">
          <a:xfrm>
            <a:off x="1651223" y="4598689"/>
            <a:ext cx="17875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800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rPr>
              <a:t>SendBase= 120</a:t>
            </a:r>
            <a:endParaRPr lang="zh-CN" altLang="en-US" sz="2000"/>
          </a:p>
        </p:txBody>
      </p:sp>
      <p:sp>
        <p:nvSpPr>
          <p:cNvPr id="77851" name="Text Box 26"/>
          <p:cNvSpPr>
            <a:spLocks noChangeArrowheads="1"/>
          </p:cNvSpPr>
          <p:nvPr/>
        </p:nvSpPr>
        <p:spPr bwMode="auto">
          <a:xfrm>
            <a:off x="1803623" y="2496839"/>
            <a:ext cx="17875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800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rPr>
              <a:t>SendBase= 92</a:t>
            </a:r>
            <a:endParaRPr lang="en-US" altLang="zh-CN" sz="2000"/>
          </a:p>
        </p:txBody>
      </p:sp>
      <p:sp>
        <p:nvSpPr>
          <p:cNvPr id="77852" name="Line 70"/>
          <p:cNvSpPr>
            <a:spLocks noChangeShapeType="1"/>
          </p:cNvSpPr>
          <p:nvPr/>
        </p:nvSpPr>
        <p:spPr bwMode="auto">
          <a:xfrm flipH="1">
            <a:off x="3316511" y="5548014"/>
            <a:ext cx="417512" cy="0"/>
          </a:xfrm>
          <a:prstGeom prst="line">
            <a:avLst/>
          </a:prstGeom>
          <a:noFill/>
          <a:ln w="76200" cmpd="sng">
            <a:solidFill>
              <a:srgbClr val="D2DA7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zh-CN" sz="2000">
              <a:solidFill>
                <a:srgbClr val="000000"/>
              </a:solidFill>
              <a:latin typeface="Gill Sans MT" panose="020B0502020104020203" pitchFamily="34" charset="0"/>
              <a:sym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917572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45070-9D44-423A-90CD-25FB2EB6DBCA}" type="slidenum">
              <a:rPr lang="zh-CN" altLang="zh-CN"/>
              <a:pPr/>
              <a:t>62</a:t>
            </a:fld>
            <a:endParaRPr lang="zh-CN" altLang="zh-CN"/>
          </a:p>
        </p:txBody>
      </p:sp>
      <p:sp>
        <p:nvSpPr>
          <p:cNvPr id="78850" name="Title 4"/>
          <p:cNvSpPr>
            <a:spLocks noGrp="1" noChangeArrowheads="1"/>
          </p:cNvSpPr>
          <p:nvPr>
            <p:ph type="title" idx="4294967295"/>
          </p:nvPr>
        </p:nvSpPr>
        <p:spPr>
          <a:xfrm>
            <a:off x="539552" y="533028"/>
            <a:ext cx="8229600" cy="990600"/>
          </a:xfrm>
          <a:noFill/>
          <a:ln/>
        </p:spPr>
        <p:txBody>
          <a:bodyPr>
            <a:normAutofit/>
          </a:bodyPr>
          <a:lstStyle/>
          <a:p>
            <a:r>
              <a:rPr lang="zh-CN" altLang="zh-CN" sz="3200" b="1" dirty="0">
                <a:solidFill>
                  <a:srgbClr val="133984"/>
                </a:solidFill>
                <a:latin typeface="Cambria" panose="02040503050406030204" pitchFamily="18" charset="0"/>
              </a:rPr>
              <a:t>TCP ACK Generation</a:t>
            </a:r>
          </a:p>
        </p:txBody>
      </p:sp>
      <p:graphicFrame>
        <p:nvGraphicFramePr>
          <p:cNvPr id="7885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707696"/>
              </p:ext>
            </p:extLst>
          </p:nvPr>
        </p:nvGraphicFramePr>
        <p:xfrm>
          <a:off x="485265" y="1415863"/>
          <a:ext cx="8229600" cy="5048252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3519930009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822259583"/>
                    </a:ext>
                  </a:extLst>
                </a:gridCol>
              </a:tblGrid>
              <a:tr h="877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33984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sym typeface="Gill Sans MT" panose="020B0502020104020203" pitchFamily="34" charset="0"/>
                        </a:rPr>
                        <a:t>Receiver Event</a:t>
                      </a:r>
                      <a:endParaRPr kumimoji="0" lang="zh-CN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133984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33984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sym typeface="Gill Sans MT" panose="020B0502020104020203" pitchFamily="34" charset="0"/>
                        </a:rPr>
                        <a:t>Receiver Action </a:t>
                      </a:r>
                      <a:endParaRPr kumimoji="0" lang="zh-CN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133984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8775724"/>
                  </a:ext>
                </a:extLst>
              </a:tr>
              <a:tr h="1189038">
                <a:tc>
                  <a:txBody>
                    <a:bodyPr/>
                    <a:lstStyle>
                      <a:lvl1pPr marL="112713" indent="-112713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112713" marR="0" lvl="0" indent="-11271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Arrival of 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in-order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 segment with expected seq #. </a:t>
                      </a:r>
                    </a:p>
                    <a:p>
                      <a:pPr marL="112713" marR="0" lvl="0" indent="-11271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All data up to expected seq # 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already ACKed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.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2713" indent="-112713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112713" marR="0" lvl="0" indent="-11271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Delayed ACK. </a:t>
                      </a:r>
                    </a:p>
                    <a:p>
                      <a:pPr marL="112713" marR="0" lvl="0" indent="-11271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Wait up to 500ms for next segment. </a:t>
                      </a:r>
                    </a:p>
                    <a:p>
                      <a:pPr marL="112713" marR="0" lvl="0" indent="-11271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If no next segment, send ACK.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6403172"/>
                  </a:ext>
                </a:extLst>
              </a:tr>
              <a:tr h="1189038">
                <a:tc>
                  <a:txBody>
                    <a:bodyPr/>
                    <a:lstStyle>
                      <a:lvl1pPr marL="112713" indent="-112713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112713" marR="0" lvl="0" indent="-11271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Arrival of 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in-order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 segment with expected seq #. </a:t>
                      </a:r>
                    </a:p>
                    <a:p>
                      <a:pPr marL="112713" marR="0" lvl="0" indent="-11271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One other segment has 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ACK pending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.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2713" indent="-112713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112713" marR="0" lvl="0" indent="-11271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Immediately send single cumulative ACK, ACKing both in-order segments.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878912"/>
                  </a:ext>
                </a:extLst>
              </a:tr>
              <a:tr h="914400">
                <a:tc>
                  <a:txBody>
                    <a:bodyPr/>
                    <a:lstStyle>
                      <a:lvl1pPr marL="112713" indent="-112713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112713" marR="0" lvl="0" indent="-11271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Arrival of 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out-of-order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 segment higher-than-expect seq. #.</a:t>
                      </a:r>
                    </a:p>
                    <a:p>
                      <a:pPr marL="112713" marR="0" lvl="0" indent="-11271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Gap detected.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2713" indent="-112713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112713" marR="0" lvl="0" indent="-11271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Immediately send </a:t>
                      </a:r>
                      <a:r>
                        <a:rPr kumimoji="0" lang="zh-CN" altLang="zh-CN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duplicate ACK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, indicating seq. # of next expected byte.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6288616"/>
                  </a:ext>
                </a:extLst>
              </a:tr>
              <a:tr h="877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Arrival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 of segment that partially or completely 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fills gap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.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2713" indent="-112713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112713" marR="0" lvl="0" indent="-11271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Immediate send ACK, provided that segment starts at lower end of gap.</a:t>
                      </a:r>
                      <a:endParaRPr kumimoji="0" lang="zh-CN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1655984"/>
                  </a:ext>
                </a:extLst>
              </a:tr>
            </a:tbl>
          </a:graphicData>
        </a:graphic>
      </p:graphicFrame>
      <p:sp>
        <p:nvSpPr>
          <p:cNvPr id="78862" name="Rectangle 7"/>
          <p:cNvSpPr>
            <a:spLocks noChangeArrowheads="1"/>
          </p:cNvSpPr>
          <p:nvPr/>
        </p:nvSpPr>
        <p:spPr bwMode="auto">
          <a:xfrm>
            <a:off x="7034213" y="0"/>
            <a:ext cx="2109787" cy="400050"/>
          </a:xfrm>
          <a:prstGeom prst="rect">
            <a:avLst/>
          </a:prstGeom>
          <a:gradFill rotWithShape="1">
            <a:gsLst>
              <a:gs pos="0">
                <a:srgbClr val="C7CDE1"/>
              </a:gs>
              <a:gs pos="29999">
                <a:srgbClr val="AFB7D7"/>
              </a:gs>
              <a:gs pos="45000">
                <a:srgbClr val="A7AFD3"/>
              </a:gs>
              <a:gs pos="54999">
                <a:srgbClr val="A7AFD3"/>
              </a:gs>
              <a:gs pos="73000">
                <a:srgbClr val="AFB7D7"/>
              </a:gs>
              <a:gs pos="100000">
                <a:srgbClr val="C7CDE1"/>
              </a:gs>
            </a:gsLst>
            <a:lin ang="900000" scaled="1"/>
          </a:gradFill>
          <a:ln w="9525" cap="flat" cmpd="sng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altLang="zh-CN" sz="2000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rPr>
              <a:t>[RFCs 1122, 2581]</a:t>
            </a:r>
            <a:endParaRPr lang="en-US" altLang="zh-CN" sz="240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14D33FA-E26C-4E56-8EC1-8BE330AA9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58390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580A4A6-8779-4D11-B96E-1512D8F82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304" y="0"/>
            <a:ext cx="47233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735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45E6424-D427-4184-BA1A-7A939C055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9833"/>
            <a:ext cx="9144000" cy="569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632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96D04-3027-403D-96DF-F92721C790CB}" type="slidenum">
              <a:rPr lang="zh-CN" altLang="zh-CN"/>
              <a:pPr/>
              <a:t>65</a:t>
            </a:fld>
            <a:endParaRPr lang="zh-CN" altLang="zh-CN"/>
          </a:p>
        </p:txBody>
      </p:sp>
      <p:sp>
        <p:nvSpPr>
          <p:cNvPr id="819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793635"/>
            <a:ext cx="8229600" cy="990600"/>
          </a:xfrm>
          <a:noFill/>
          <a:ln/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rgbClr val="133984"/>
                </a:solidFill>
                <a:latin typeface="Cambria" panose="02040503050406030204" pitchFamily="18" charset="0"/>
              </a:rPr>
              <a:t>TCP </a:t>
            </a:r>
            <a:r>
              <a:rPr lang="zh-CN" altLang="zh-CN" sz="3600" b="1" dirty="0">
                <a:solidFill>
                  <a:srgbClr val="133984"/>
                </a:solidFill>
                <a:latin typeface="Cambria" panose="02040503050406030204" pitchFamily="18" charset="0"/>
              </a:rPr>
              <a:t>Fast Retransmit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23528" y="1988840"/>
            <a:ext cx="8229600" cy="4937125"/>
          </a:xfrm>
          <a:noFill/>
          <a:ln/>
        </p:spPr>
        <p:txBody>
          <a:bodyPr/>
          <a:lstStyle/>
          <a:p>
            <a:pPr marL="342900" indent="-342900" algn="l">
              <a:buFontTx/>
              <a:buChar char="•"/>
            </a:pPr>
            <a:r>
              <a:rPr lang="zh-CN" altLang="zh-CN" sz="2400" dirty="0">
                <a:solidFill>
                  <a:schemeClr val="tx1"/>
                </a:solidFill>
                <a:latin typeface="Cambria" panose="02040503050406030204" pitchFamily="18" charset="0"/>
              </a:rPr>
              <a:t>Problem</a:t>
            </a:r>
          </a:p>
          <a:p>
            <a:pPr marL="742950" lvl="1" indent="-285750" algn="l">
              <a:buFontTx/>
              <a:buChar char="–"/>
            </a:pPr>
            <a:r>
              <a:rPr lang="zh-CN" altLang="zh-CN" sz="2000" dirty="0">
                <a:solidFill>
                  <a:schemeClr val="tx1"/>
                </a:solidFill>
                <a:latin typeface="Cambria" panose="02040503050406030204" pitchFamily="18" charset="0"/>
              </a:rPr>
              <a:t>Timeout Period Long</a:t>
            </a:r>
          </a:p>
          <a:p>
            <a:pPr marL="342900" indent="-342900" algn="l">
              <a:buFontTx/>
              <a:buChar char="•"/>
            </a:pPr>
            <a:r>
              <a:rPr lang="zh-CN" altLang="zh-CN" sz="2400" dirty="0">
                <a:solidFill>
                  <a:schemeClr val="tx1"/>
                </a:solidFill>
                <a:latin typeface="Cambria" panose="02040503050406030204" pitchFamily="18" charset="0"/>
              </a:rPr>
              <a:t>Solution</a:t>
            </a:r>
          </a:p>
          <a:p>
            <a:pPr marL="742950" lvl="1" indent="-285750" algn="l">
              <a:buFontTx/>
              <a:buChar char="–"/>
            </a:pPr>
            <a:r>
              <a:rPr lang="zh-CN" altLang="zh-CN" sz="2000" dirty="0">
                <a:solidFill>
                  <a:schemeClr val="tx1"/>
                </a:solidFill>
                <a:latin typeface="Cambria" panose="02040503050406030204" pitchFamily="18" charset="0"/>
              </a:rPr>
              <a:t>Detect lost segments via duplicate ACKs.</a:t>
            </a:r>
          </a:p>
          <a:p>
            <a:pPr marL="342900" indent="-342900" algn="l">
              <a:buFontTx/>
              <a:buChar char="•"/>
            </a:pPr>
            <a:endParaRPr lang="zh-CN" altLang="zh-CN" sz="240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marL="342900" indent="-342900" algn="l">
              <a:buFontTx/>
              <a:buChar char="•"/>
            </a:pPr>
            <a:r>
              <a:rPr lang="zh-CN" altLang="zh-CN" sz="2400" dirty="0">
                <a:solidFill>
                  <a:schemeClr val="tx1"/>
                </a:solidFill>
                <a:latin typeface="Cambria" panose="02040503050406030204" pitchFamily="18" charset="0"/>
              </a:rPr>
              <a:t>Fast Retransmit</a:t>
            </a:r>
          </a:p>
          <a:p>
            <a:pPr marL="742950" lvl="1" indent="-285750" algn="l">
              <a:buFontTx/>
              <a:buChar char="–"/>
            </a:pPr>
            <a:r>
              <a:rPr lang="zh-CN" altLang="zh-CN" sz="2000" dirty="0">
                <a:solidFill>
                  <a:schemeClr val="tx1"/>
                </a:solidFill>
                <a:latin typeface="Cambria" panose="02040503050406030204" pitchFamily="18" charset="0"/>
              </a:rPr>
              <a:t>If 3 ACKs received assume the worst.</a:t>
            </a:r>
          </a:p>
          <a:p>
            <a:pPr marL="742950" lvl="1" indent="-285750" algn="l">
              <a:buFontTx/>
              <a:buChar char="–"/>
            </a:pPr>
            <a:r>
              <a:rPr lang="zh-CN" altLang="zh-CN" sz="2000" dirty="0">
                <a:solidFill>
                  <a:schemeClr val="tx1"/>
                </a:solidFill>
                <a:latin typeface="Cambria" panose="02040503050406030204" pitchFamily="18" charset="0"/>
              </a:rPr>
              <a:t>Resend segment </a:t>
            </a:r>
            <a:r>
              <a:rPr lang="zh-CN" altLang="zh-CN" sz="2000" b="1" dirty="0">
                <a:solidFill>
                  <a:schemeClr val="tx1"/>
                </a:solidFill>
                <a:latin typeface="Cambria" panose="02040503050406030204" pitchFamily="18" charset="0"/>
              </a:rPr>
              <a:t>before </a:t>
            </a:r>
            <a:r>
              <a:rPr lang="zh-CN" altLang="zh-CN" sz="2000" dirty="0">
                <a:solidFill>
                  <a:schemeClr val="tx1"/>
                </a:solidFill>
                <a:latin typeface="Cambria" panose="02040503050406030204" pitchFamily="18" charset="0"/>
              </a:rPr>
              <a:t>timer expires.</a:t>
            </a:r>
          </a:p>
        </p:txBody>
      </p:sp>
    </p:spTree>
    <p:extLst>
      <p:ext uri="{BB962C8B-B14F-4D97-AF65-F5344CB8AC3E}">
        <p14:creationId xmlns:p14="http://schemas.microsoft.com/office/powerpoint/2010/main" val="814548978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C5EE1-E640-4B84-BBD4-54D773AA94AE}" type="slidenum">
              <a:rPr lang="zh-CN" altLang="zh-CN"/>
              <a:pPr/>
              <a:t>66</a:t>
            </a:fld>
            <a:endParaRPr lang="zh-CN" altLang="zh-CN"/>
          </a:p>
        </p:txBody>
      </p:sp>
      <p:sp>
        <p:nvSpPr>
          <p:cNvPr id="82947" name="Line 3"/>
          <p:cNvSpPr>
            <a:spLocks noChangeShapeType="1"/>
          </p:cNvSpPr>
          <p:nvPr/>
        </p:nvSpPr>
        <p:spPr bwMode="auto">
          <a:xfrm>
            <a:off x="3090863" y="2078186"/>
            <a:ext cx="2533650" cy="590550"/>
          </a:xfrm>
          <a:prstGeom prst="line">
            <a:avLst/>
          </a:prstGeom>
          <a:noFill/>
          <a:ln w="28575" cmpd="sng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zh-CN" sz="2000">
              <a:solidFill>
                <a:srgbClr val="000000"/>
              </a:solidFill>
              <a:latin typeface="Cambria" panose="02040503050406030204" pitchFamily="18" charset="0"/>
              <a:sym typeface="Gill Sans MT" panose="020B0502020104020203" pitchFamily="34" charset="0"/>
            </a:endParaRPr>
          </a:p>
        </p:txBody>
      </p:sp>
      <p:graphicFrame>
        <p:nvGraphicFramePr>
          <p:cNvPr id="8294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8177297"/>
              </p:ext>
            </p:extLst>
          </p:nvPr>
        </p:nvGraphicFramePr>
        <p:xfrm>
          <a:off x="2832100" y="1333649"/>
          <a:ext cx="485775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4" r:id="rId3" imgW="1307282" imgH="1083910" progId="">
                  <p:embed/>
                </p:oleObj>
              </mc:Choice>
              <mc:Fallback>
                <p:oleObj r:id="rId3" imgW="1307282" imgH="1083910" progId="">
                  <p:embed/>
                  <p:pic>
                    <p:nvPicPr>
                      <p:cNvPr id="8294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2100" y="1333649"/>
                        <a:ext cx="485775" cy="38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49" name="Text Box 5"/>
          <p:cNvSpPr>
            <a:spLocks noChangeArrowheads="1"/>
          </p:cNvSpPr>
          <p:nvPr/>
        </p:nvSpPr>
        <p:spPr bwMode="auto">
          <a:xfrm>
            <a:off x="2748026" y="946299"/>
            <a:ext cx="11031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0000"/>
                </a:solidFill>
                <a:latin typeface="Cambria" panose="02040503050406030204" pitchFamily="18" charset="0"/>
                <a:sym typeface="Gill Sans MT" panose="020B0502020104020203" pitchFamily="34" charset="0"/>
              </a:rPr>
              <a:t>Host A</a:t>
            </a:r>
            <a:endParaRPr lang="en-US" altLang="zh-CN" sz="2400">
              <a:latin typeface="Cambria" panose="02040503050406030204" pitchFamily="18" charset="0"/>
            </a:endParaRPr>
          </a:p>
        </p:txBody>
      </p:sp>
      <p:graphicFrame>
        <p:nvGraphicFramePr>
          <p:cNvPr id="82950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9928166"/>
              </p:ext>
            </p:extLst>
          </p:nvPr>
        </p:nvGraphicFramePr>
        <p:xfrm>
          <a:off x="5381625" y="1357461"/>
          <a:ext cx="485775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5" r:id="rId5" imgW="1307282" imgH="1083910" progId="">
                  <p:embed/>
                </p:oleObj>
              </mc:Choice>
              <mc:Fallback>
                <p:oleObj r:id="rId5" imgW="1307282" imgH="1083910" progId="">
                  <p:embed/>
                  <p:pic>
                    <p:nvPicPr>
                      <p:cNvPr id="8295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1625" y="1357461"/>
                        <a:ext cx="485775" cy="385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51" name="Text Box 8"/>
          <p:cNvSpPr>
            <a:spLocks noChangeArrowheads="1"/>
          </p:cNvSpPr>
          <p:nvPr/>
        </p:nvSpPr>
        <p:spPr bwMode="auto">
          <a:xfrm>
            <a:off x="5306282" y="984399"/>
            <a:ext cx="11031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b="1">
                <a:solidFill>
                  <a:srgbClr val="000000"/>
                </a:solidFill>
                <a:latin typeface="Cambria" panose="02040503050406030204" pitchFamily="18" charset="0"/>
                <a:sym typeface="Gill Sans MT" panose="020B0502020104020203" pitchFamily="34" charset="0"/>
              </a:rPr>
              <a:t>Host B</a:t>
            </a:r>
            <a:endParaRPr lang="en-US" altLang="zh-CN" sz="2400">
              <a:latin typeface="Cambria" panose="02040503050406030204" pitchFamily="18" charset="0"/>
            </a:endParaRPr>
          </a:p>
        </p:txBody>
      </p:sp>
      <p:sp>
        <p:nvSpPr>
          <p:cNvPr id="82952" name="Line 9"/>
          <p:cNvSpPr>
            <a:spLocks noChangeShapeType="1"/>
          </p:cNvSpPr>
          <p:nvPr/>
        </p:nvSpPr>
        <p:spPr bwMode="auto">
          <a:xfrm>
            <a:off x="3090863" y="2306786"/>
            <a:ext cx="1757362" cy="414338"/>
          </a:xfrm>
          <a:prstGeom prst="line">
            <a:avLst/>
          </a:prstGeom>
          <a:noFill/>
          <a:ln w="28575" cmpd="sng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zh-CN" sz="2000">
              <a:solidFill>
                <a:srgbClr val="000000"/>
              </a:solidFill>
              <a:latin typeface="Cambria" panose="02040503050406030204" pitchFamily="18" charset="0"/>
              <a:sym typeface="Gill Sans MT" panose="020B0502020104020203" pitchFamily="34" charset="0"/>
            </a:endParaRPr>
          </a:p>
        </p:txBody>
      </p:sp>
      <p:sp>
        <p:nvSpPr>
          <p:cNvPr id="82953" name="Line 10"/>
          <p:cNvSpPr>
            <a:spLocks noChangeShapeType="1"/>
          </p:cNvSpPr>
          <p:nvPr/>
        </p:nvSpPr>
        <p:spPr bwMode="auto">
          <a:xfrm>
            <a:off x="3090863" y="1773386"/>
            <a:ext cx="9525" cy="4378325"/>
          </a:xfrm>
          <a:prstGeom prst="line">
            <a:avLst/>
          </a:prstGeom>
          <a:noFill/>
          <a:ln w="9525" cmpd="sng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zh-CN" sz="2000">
              <a:solidFill>
                <a:srgbClr val="000000"/>
              </a:solidFill>
              <a:latin typeface="Cambria" panose="02040503050406030204" pitchFamily="18" charset="0"/>
              <a:sym typeface="Gill Sans MT" panose="020B0502020104020203" pitchFamily="34" charset="0"/>
            </a:endParaRPr>
          </a:p>
        </p:txBody>
      </p:sp>
      <p:sp>
        <p:nvSpPr>
          <p:cNvPr id="82954" name="Line 11"/>
          <p:cNvSpPr>
            <a:spLocks noChangeShapeType="1"/>
          </p:cNvSpPr>
          <p:nvPr/>
        </p:nvSpPr>
        <p:spPr bwMode="auto">
          <a:xfrm>
            <a:off x="5605463" y="1849586"/>
            <a:ext cx="22225" cy="4354513"/>
          </a:xfrm>
          <a:prstGeom prst="line">
            <a:avLst/>
          </a:prstGeom>
          <a:noFill/>
          <a:ln w="9525" cmpd="sng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zh-CN" sz="2000">
              <a:solidFill>
                <a:srgbClr val="000000"/>
              </a:solidFill>
              <a:latin typeface="Cambria" panose="02040503050406030204" pitchFamily="18" charset="0"/>
              <a:sym typeface="Gill Sans MT" panose="020B0502020104020203" pitchFamily="34" charset="0"/>
            </a:endParaRPr>
          </a:p>
        </p:txBody>
      </p:sp>
      <p:sp>
        <p:nvSpPr>
          <p:cNvPr id="82955" name="Line 12"/>
          <p:cNvSpPr>
            <a:spLocks noChangeShapeType="1"/>
          </p:cNvSpPr>
          <p:nvPr/>
        </p:nvSpPr>
        <p:spPr bwMode="auto">
          <a:xfrm flipH="1">
            <a:off x="3078163" y="2687786"/>
            <a:ext cx="2495550" cy="752475"/>
          </a:xfrm>
          <a:prstGeom prst="line">
            <a:avLst/>
          </a:prstGeom>
          <a:noFill/>
          <a:ln w="28575" cmpd="sng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zh-CN" sz="2000">
              <a:solidFill>
                <a:srgbClr val="000000"/>
              </a:solidFill>
              <a:latin typeface="Cambria" panose="02040503050406030204" pitchFamily="18" charset="0"/>
              <a:sym typeface="Gill Sans MT" panose="020B0502020104020203" pitchFamily="34" charset="0"/>
            </a:endParaRPr>
          </a:p>
        </p:txBody>
      </p:sp>
      <p:sp>
        <p:nvSpPr>
          <p:cNvPr id="82956" name="Text Box 13"/>
          <p:cNvSpPr>
            <a:spLocks noChangeArrowheads="1"/>
          </p:cNvSpPr>
          <p:nvPr/>
        </p:nvSpPr>
        <p:spPr bwMode="auto">
          <a:xfrm>
            <a:off x="2781501" y="6115199"/>
            <a:ext cx="5822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rgbClr val="B88472"/>
                </a:solidFill>
                <a:latin typeface="Cambria" panose="02040503050406030204" pitchFamily="18" charset="0"/>
                <a:sym typeface="Gill Sans MT" panose="020B0502020104020203" pitchFamily="34" charset="0"/>
              </a:rPr>
              <a:t>time</a:t>
            </a:r>
            <a:endParaRPr lang="en-US" altLang="zh-CN" sz="2400">
              <a:latin typeface="Cambria" panose="02040503050406030204" pitchFamily="18" charset="0"/>
            </a:endParaRPr>
          </a:p>
        </p:txBody>
      </p:sp>
      <p:sp>
        <p:nvSpPr>
          <p:cNvPr id="82957" name="Line 14"/>
          <p:cNvSpPr>
            <a:spLocks noChangeShapeType="1"/>
          </p:cNvSpPr>
          <p:nvPr/>
        </p:nvSpPr>
        <p:spPr bwMode="auto">
          <a:xfrm>
            <a:off x="3090863" y="2535386"/>
            <a:ext cx="2533650" cy="590550"/>
          </a:xfrm>
          <a:prstGeom prst="line">
            <a:avLst/>
          </a:prstGeom>
          <a:noFill/>
          <a:ln w="28575" cmpd="sng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zh-CN" sz="2000">
              <a:solidFill>
                <a:srgbClr val="000000"/>
              </a:solidFill>
              <a:latin typeface="Cambria" panose="02040503050406030204" pitchFamily="18" charset="0"/>
              <a:sym typeface="Gill Sans MT" panose="020B0502020104020203" pitchFamily="34" charset="0"/>
            </a:endParaRPr>
          </a:p>
        </p:txBody>
      </p:sp>
      <p:sp>
        <p:nvSpPr>
          <p:cNvPr id="82958" name="Line 15"/>
          <p:cNvSpPr>
            <a:spLocks noChangeShapeType="1"/>
          </p:cNvSpPr>
          <p:nvPr/>
        </p:nvSpPr>
        <p:spPr bwMode="auto">
          <a:xfrm>
            <a:off x="3090863" y="2992586"/>
            <a:ext cx="2533650" cy="590550"/>
          </a:xfrm>
          <a:prstGeom prst="line">
            <a:avLst/>
          </a:prstGeom>
          <a:noFill/>
          <a:ln w="28575" cmpd="sng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zh-CN" sz="2000">
              <a:solidFill>
                <a:srgbClr val="000000"/>
              </a:solidFill>
              <a:latin typeface="Cambria" panose="02040503050406030204" pitchFamily="18" charset="0"/>
              <a:sym typeface="Gill Sans MT" panose="020B0502020104020203" pitchFamily="34" charset="0"/>
            </a:endParaRPr>
          </a:p>
        </p:txBody>
      </p:sp>
      <p:sp>
        <p:nvSpPr>
          <p:cNvPr id="82959" name="Line 16"/>
          <p:cNvSpPr>
            <a:spLocks noChangeShapeType="1"/>
          </p:cNvSpPr>
          <p:nvPr/>
        </p:nvSpPr>
        <p:spPr bwMode="auto">
          <a:xfrm>
            <a:off x="3090863" y="2763986"/>
            <a:ext cx="2533650" cy="590550"/>
          </a:xfrm>
          <a:prstGeom prst="line">
            <a:avLst/>
          </a:prstGeom>
          <a:noFill/>
          <a:ln w="28575" cmpd="sng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zh-CN" sz="2000">
              <a:solidFill>
                <a:srgbClr val="000000"/>
              </a:solidFill>
              <a:latin typeface="Cambria" panose="02040503050406030204" pitchFamily="18" charset="0"/>
              <a:sym typeface="Gill Sans MT" panose="020B0502020104020203" pitchFamily="34" charset="0"/>
            </a:endParaRPr>
          </a:p>
        </p:txBody>
      </p:sp>
      <p:sp>
        <p:nvSpPr>
          <p:cNvPr id="82960" name="Line 17"/>
          <p:cNvSpPr>
            <a:spLocks noChangeShapeType="1"/>
          </p:cNvSpPr>
          <p:nvPr/>
        </p:nvSpPr>
        <p:spPr bwMode="auto">
          <a:xfrm flipH="1">
            <a:off x="3090863" y="3144986"/>
            <a:ext cx="2495550" cy="752475"/>
          </a:xfrm>
          <a:prstGeom prst="line">
            <a:avLst/>
          </a:prstGeom>
          <a:noFill/>
          <a:ln w="28575" cmpd="sng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zh-CN" sz="2000">
              <a:solidFill>
                <a:srgbClr val="000000"/>
              </a:solidFill>
              <a:latin typeface="Cambria" panose="02040503050406030204" pitchFamily="18" charset="0"/>
              <a:sym typeface="Gill Sans MT" panose="020B0502020104020203" pitchFamily="34" charset="0"/>
            </a:endParaRPr>
          </a:p>
        </p:txBody>
      </p:sp>
      <p:sp>
        <p:nvSpPr>
          <p:cNvPr id="82961" name="Line 18"/>
          <p:cNvSpPr>
            <a:spLocks noChangeShapeType="1"/>
          </p:cNvSpPr>
          <p:nvPr/>
        </p:nvSpPr>
        <p:spPr bwMode="auto">
          <a:xfrm flipH="1">
            <a:off x="3090863" y="3373586"/>
            <a:ext cx="2495550" cy="752475"/>
          </a:xfrm>
          <a:prstGeom prst="line">
            <a:avLst/>
          </a:prstGeom>
          <a:noFill/>
          <a:ln w="28575" cmpd="sng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zh-CN" sz="2000">
              <a:solidFill>
                <a:srgbClr val="000000"/>
              </a:solidFill>
              <a:latin typeface="Cambria" panose="02040503050406030204" pitchFamily="18" charset="0"/>
              <a:sym typeface="Gill Sans MT" panose="020B0502020104020203" pitchFamily="34" charset="0"/>
            </a:endParaRPr>
          </a:p>
        </p:txBody>
      </p:sp>
      <p:sp>
        <p:nvSpPr>
          <p:cNvPr id="82962" name="Line 19"/>
          <p:cNvSpPr>
            <a:spLocks noChangeShapeType="1"/>
          </p:cNvSpPr>
          <p:nvPr/>
        </p:nvSpPr>
        <p:spPr bwMode="auto">
          <a:xfrm flipH="1">
            <a:off x="3090863" y="3602186"/>
            <a:ext cx="2495550" cy="752475"/>
          </a:xfrm>
          <a:prstGeom prst="line">
            <a:avLst/>
          </a:prstGeom>
          <a:noFill/>
          <a:ln w="28575" cmpd="sng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zh-CN" sz="2000">
              <a:solidFill>
                <a:srgbClr val="000000"/>
              </a:solidFill>
              <a:latin typeface="Cambria" panose="02040503050406030204" pitchFamily="18" charset="0"/>
              <a:sym typeface="Gill Sans MT" panose="020B0502020104020203" pitchFamily="34" charset="0"/>
            </a:endParaRPr>
          </a:p>
        </p:txBody>
      </p:sp>
      <p:sp>
        <p:nvSpPr>
          <p:cNvPr id="82963" name="Text Box 20"/>
          <p:cNvSpPr>
            <a:spLocks noChangeArrowheads="1"/>
          </p:cNvSpPr>
          <p:nvPr/>
        </p:nvSpPr>
        <p:spPr bwMode="auto">
          <a:xfrm>
            <a:off x="4764088" y="2473474"/>
            <a:ext cx="2825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000">
                <a:solidFill>
                  <a:srgbClr val="FF0000"/>
                </a:solidFill>
                <a:latin typeface="Cambria" panose="02040503050406030204" pitchFamily="18" charset="0"/>
                <a:sym typeface="Gill Sans MT" panose="020B0502020104020203" pitchFamily="34" charset="0"/>
              </a:rPr>
              <a:t>X</a:t>
            </a:r>
            <a:endParaRPr lang="en-US" altLang="zh-CN" sz="2400">
              <a:latin typeface="Cambria" panose="02040503050406030204" pitchFamily="18" charset="0"/>
            </a:endParaRPr>
          </a:p>
        </p:txBody>
      </p:sp>
      <p:sp>
        <p:nvSpPr>
          <p:cNvPr id="82964" name="Line 21"/>
          <p:cNvSpPr>
            <a:spLocks noChangeShapeType="1"/>
          </p:cNvSpPr>
          <p:nvPr/>
        </p:nvSpPr>
        <p:spPr bwMode="auto">
          <a:xfrm flipH="1">
            <a:off x="2819400" y="3432324"/>
            <a:ext cx="11113" cy="2479675"/>
          </a:xfrm>
          <a:prstGeom prst="line">
            <a:avLst/>
          </a:prstGeom>
          <a:noFill/>
          <a:ln w="9525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zh-CN" sz="2000">
              <a:solidFill>
                <a:srgbClr val="000000"/>
              </a:solidFill>
              <a:latin typeface="Cambria" panose="02040503050406030204" pitchFamily="18" charset="0"/>
              <a:sym typeface="Gill Sans MT" panose="020B0502020104020203" pitchFamily="34" charset="0"/>
            </a:endParaRPr>
          </a:p>
        </p:txBody>
      </p:sp>
      <p:sp>
        <p:nvSpPr>
          <p:cNvPr id="82965" name="Line 22"/>
          <p:cNvSpPr>
            <a:spLocks noChangeShapeType="1"/>
          </p:cNvSpPr>
          <p:nvPr/>
        </p:nvSpPr>
        <p:spPr bwMode="auto">
          <a:xfrm>
            <a:off x="2817813" y="3432324"/>
            <a:ext cx="138112" cy="12700"/>
          </a:xfrm>
          <a:prstGeom prst="line">
            <a:avLst/>
          </a:prstGeom>
          <a:noFill/>
          <a:ln w="9525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zh-CN" sz="2000">
              <a:solidFill>
                <a:srgbClr val="000000"/>
              </a:solidFill>
              <a:latin typeface="Cambria" panose="02040503050406030204" pitchFamily="18" charset="0"/>
              <a:sym typeface="Gill Sans MT" panose="020B0502020104020203" pitchFamily="34" charset="0"/>
            </a:endParaRPr>
          </a:p>
        </p:txBody>
      </p:sp>
      <p:sp>
        <p:nvSpPr>
          <p:cNvPr id="82966" name="Line 23"/>
          <p:cNvSpPr>
            <a:spLocks noChangeShapeType="1"/>
          </p:cNvSpPr>
          <p:nvPr/>
        </p:nvSpPr>
        <p:spPr bwMode="auto">
          <a:xfrm>
            <a:off x="2832100" y="5913586"/>
            <a:ext cx="138113" cy="12700"/>
          </a:xfrm>
          <a:prstGeom prst="line">
            <a:avLst/>
          </a:prstGeom>
          <a:noFill/>
          <a:ln w="9525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zh-CN" sz="2000">
              <a:solidFill>
                <a:srgbClr val="000000"/>
              </a:solidFill>
              <a:latin typeface="Cambria" panose="02040503050406030204" pitchFamily="18" charset="0"/>
              <a:sym typeface="Gill Sans MT" panose="020B0502020104020203" pitchFamily="34" charset="0"/>
            </a:endParaRPr>
          </a:p>
        </p:txBody>
      </p:sp>
      <p:sp>
        <p:nvSpPr>
          <p:cNvPr id="82967" name="Line 24"/>
          <p:cNvSpPr>
            <a:spLocks noChangeShapeType="1"/>
          </p:cNvSpPr>
          <p:nvPr/>
        </p:nvSpPr>
        <p:spPr bwMode="auto">
          <a:xfrm>
            <a:off x="3105150" y="4399111"/>
            <a:ext cx="2533650" cy="590550"/>
          </a:xfrm>
          <a:prstGeom prst="line">
            <a:avLst/>
          </a:prstGeom>
          <a:noFill/>
          <a:ln w="28575" cmpd="sng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zh-CN" sz="2000">
              <a:solidFill>
                <a:srgbClr val="000000"/>
              </a:solidFill>
              <a:latin typeface="Cambria" panose="02040503050406030204" pitchFamily="18" charset="0"/>
              <a:sym typeface="Gill Sans MT" panose="020B0502020104020203" pitchFamily="34" charset="0"/>
            </a:endParaRPr>
          </a:p>
        </p:txBody>
      </p:sp>
      <p:sp>
        <p:nvSpPr>
          <p:cNvPr id="82968" name="Text Box 25"/>
          <p:cNvSpPr>
            <a:spLocks noChangeArrowheads="1"/>
          </p:cNvSpPr>
          <p:nvPr/>
        </p:nvSpPr>
        <p:spPr bwMode="auto">
          <a:xfrm rot="714405">
            <a:off x="3540125" y="4437211"/>
            <a:ext cx="203041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600" b="1">
                <a:solidFill>
                  <a:srgbClr val="000000"/>
                </a:solidFill>
                <a:latin typeface="Cambria" panose="02040503050406030204" pitchFamily="18" charset="0"/>
                <a:sym typeface="Gill Sans MT" panose="020B0502020104020203" pitchFamily="34" charset="0"/>
              </a:rPr>
              <a:t>resend seq #2</a:t>
            </a:r>
            <a:endParaRPr lang="en-US" altLang="zh-CN" sz="2400">
              <a:latin typeface="Cambria" panose="02040503050406030204" pitchFamily="18" charset="0"/>
            </a:endParaRPr>
          </a:p>
        </p:txBody>
      </p:sp>
      <p:sp>
        <p:nvSpPr>
          <p:cNvPr id="82969" name="Text Box 27"/>
          <p:cNvSpPr>
            <a:spLocks noChangeArrowheads="1"/>
          </p:cNvSpPr>
          <p:nvPr/>
        </p:nvSpPr>
        <p:spPr bwMode="auto">
          <a:xfrm>
            <a:off x="2174653" y="1892449"/>
            <a:ext cx="9749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altLang="zh-CN" sz="2000">
                <a:solidFill>
                  <a:srgbClr val="000000"/>
                </a:solidFill>
                <a:latin typeface="Cambria" panose="02040503050406030204" pitchFamily="18" charset="0"/>
                <a:sym typeface="Gill Sans MT" panose="020B0502020104020203" pitchFamily="34" charset="0"/>
              </a:rPr>
              <a:t>seq # 1</a:t>
            </a:r>
            <a:endParaRPr lang="en-US" altLang="zh-CN" sz="2400">
              <a:latin typeface="Cambria" panose="02040503050406030204" pitchFamily="18" charset="0"/>
            </a:endParaRPr>
          </a:p>
        </p:txBody>
      </p:sp>
      <p:sp>
        <p:nvSpPr>
          <p:cNvPr id="82970" name="Text Box 28"/>
          <p:cNvSpPr>
            <a:spLocks noChangeArrowheads="1"/>
          </p:cNvSpPr>
          <p:nvPr/>
        </p:nvSpPr>
        <p:spPr bwMode="auto">
          <a:xfrm>
            <a:off x="1993900" y="2127399"/>
            <a:ext cx="11858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2000">
                <a:solidFill>
                  <a:srgbClr val="000000"/>
                </a:solidFill>
                <a:latin typeface="Cambria" panose="02040503050406030204" pitchFamily="18" charset="0"/>
                <a:sym typeface="Gill Sans MT" panose="020B0502020104020203" pitchFamily="34" charset="0"/>
              </a:rPr>
              <a:t>seq # 2</a:t>
            </a:r>
            <a:endParaRPr lang="en-US" altLang="zh-CN" sz="2400">
              <a:latin typeface="Cambria" panose="02040503050406030204" pitchFamily="18" charset="0"/>
            </a:endParaRPr>
          </a:p>
        </p:txBody>
      </p:sp>
      <p:sp>
        <p:nvSpPr>
          <p:cNvPr id="82971" name="Text Box 29"/>
          <p:cNvSpPr>
            <a:spLocks noChangeArrowheads="1"/>
          </p:cNvSpPr>
          <p:nvPr/>
        </p:nvSpPr>
        <p:spPr bwMode="auto">
          <a:xfrm>
            <a:off x="1979613" y="2368699"/>
            <a:ext cx="11858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2000">
                <a:solidFill>
                  <a:srgbClr val="000000"/>
                </a:solidFill>
                <a:latin typeface="Cambria" panose="02040503050406030204" pitchFamily="18" charset="0"/>
                <a:sym typeface="Gill Sans MT" panose="020B0502020104020203" pitchFamily="34" charset="0"/>
              </a:rPr>
              <a:t>seq # 3</a:t>
            </a:r>
            <a:endParaRPr lang="en-US" altLang="zh-CN" sz="2400">
              <a:latin typeface="Cambria" panose="02040503050406030204" pitchFamily="18" charset="0"/>
            </a:endParaRPr>
          </a:p>
        </p:txBody>
      </p:sp>
      <p:sp>
        <p:nvSpPr>
          <p:cNvPr id="82972" name="Text Box 30"/>
          <p:cNvSpPr>
            <a:spLocks noChangeArrowheads="1"/>
          </p:cNvSpPr>
          <p:nvPr/>
        </p:nvSpPr>
        <p:spPr bwMode="auto">
          <a:xfrm>
            <a:off x="1997075" y="2586186"/>
            <a:ext cx="11858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2000">
                <a:solidFill>
                  <a:srgbClr val="000000"/>
                </a:solidFill>
                <a:latin typeface="Cambria" panose="02040503050406030204" pitchFamily="18" charset="0"/>
                <a:sym typeface="Gill Sans MT" panose="020B0502020104020203" pitchFamily="34" charset="0"/>
              </a:rPr>
              <a:t>seq # 4</a:t>
            </a:r>
            <a:endParaRPr lang="en-US" altLang="zh-CN" sz="2400">
              <a:latin typeface="Cambria" panose="02040503050406030204" pitchFamily="18" charset="0"/>
            </a:endParaRPr>
          </a:p>
        </p:txBody>
      </p:sp>
      <p:sp>
        <p:nvSpPr>
          <p:cNvPr id="82973" name="Text Box 31"/>
          <p:cNvSpPr>
            <a:spLocks noChangeArrowheads="1"/>
          </p:cNvSpPr>
          <p:nvPr/>
        </p:nvSpPr>
        <p:spPr bwMode="auto">
          <a:xfrm>
            <a:off x="1992313" y="2805261"/>
            <a:ext cx="11858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2000">
                <a:solidFill>
                  <a:srgbClr val="000000"/>
                </a:solidFill>
                <a:latin typeface="Cambria" panose="02040503050406030204" pitchFamily="18" charset="0"/>
                <a:sym typeface="Gill Sans MT" panose="020B0502020104020203" pitchFamily="34" charset="0"/>
              </a:rPr>
              <a:t>seq # 5</a:t>
            </a:r>
            <a:endParaRPr lang="en-US" altLang="zh-CN" sz="2400">
              <a:latin typeface="Cambria" panose="02040503050406030204" pitchFamily="18" charset="0"/>
            </a:endParaRPr>
          </a:p>
        </p:txBody>
      </p:sp>
      <p:sp>
        <p:nvSpPr>
          <p:cNvPr id="82974" name="Text Box 32"/>
          <p:cNvSpPr>
            <a:spLocks noChangeArrowheads="1"/>
          </p:cNvSpPr>
          <p:nvPr/>
        </p:nvSpPr>
        <p:spPr bwMode="auto">
          <a:xfrm>
            <a:off x="5568950" y="2470299"/>
            <a:ext cx="11858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000">
                <a:solidFill>
                  <a:srgbClr val="000000"/>
                </a:solidFill>
                <a:latin typeface="Cambria" panose="02040503050406030204" pitchFamily="18" charset="0"/>
                <a:sym typeface="Gill Sans MT" panose="020B0502020104020203" pitchFamily="34" charset="0"/>
              </a:rPr>
              <a:t>ACK 1</a:t>
            </a:r>
            <a:endParaRPr lang="en-US" altLang="zh-CN" sz="2400">
              <a:latin typeface="Cambria" panose="02040503050406030204" pitchFamily="18" charset="0"/>
            </a:endParaRPr>
          </a:p>
        </p:txBody>
      </p:sp>
      <p:sp>
        <p:nvSpPr>
          <p:cNvPr id="82975" name="Text Box 33"/>
          <p:cNvSpPr>
            <a:spLocks noChangeArrowheads="1"/>
          </p:cNvSpPr>
          <p:nvPr/>
        </p:nvSpPr>
        <p:spPr bwMode="auto">
          <a:xfrm>
            <a:off x="5583238" y="2951311"/>
            <a:ext cx="11858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000">
                <a:solidFill>
                  <a:srgbClr val="000000"/>
                </a:solidFill>
                <a:latin typeface="Cambria" panose="02040503050406030204" pitchFamily="18" charset="0"/>
                <a:sym typeface="Gill Sans MT" panose="020B0502020104020203" pitchFamily="34" charset="0"/>
              </a:rPr>
              <a:t>ACK 1</a:t>
            </a:r>
            <a:endParaRPr lang="en-US" altLang="zh-CN" sz="2400">
              <a:latin typeface="Cambria" panose="02040503050406030204" pitchFamily="18" charset="0"/>
            </a:endParaRPr>
          </a:p>
        </p:txBody>
      </p:sp>
      <p:sp>
        <p:nvSpPr>
          <p:cNvPr id="82976" name="Text Box 34"/>
          <p:cNvSpPr>
            <a:spLocks noChangeArrowheads="1"/>
          </p:cNvSpPr>
          <p:nvPr/>
        </p:nvSpPr>
        <p:spPr bwMode="auto">
          <a:xfrm>
            <a:off x="5578475" y="3178324"/>
            <a:ext cx="11858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000">
                <a:solidFill>
                  <a:srgbClr val="000000"/>
                </a:solidFill>
                <a:latin typeface="Cambria" panose="02040503050406030204" pitchFamily="18" charset="0"/>
                <a:sym typeface="Gill Sans MT" panose="020B0502020104020203" pitchFamily="34" charset="0"/>
              </a:rPr>
              <a:t>ACK 1</a:t>
            </a:r>
            <a:endParaRPr lang="en-US" altLang="zh-CN" sz="2400">
              <a:latin typeface="Cambria" panose="02040503050406030204" pitchFamily="18" charset="0"/>
            </a:endParaRPr>
          </a:p>
        </p:txBody>
      </p:sp>
      <p:sp>
        <p:nvSpPr>
          <p:cNvPr id="82977" name="Text Box 35"/>
          <p:cNvSpPr>
            <a:spLocks noChangeArrowheads="1"/>
          </p:cNvSpPr>
          <p:nvPr/>
        </p:nvSpPr>
        <p:spPr bwMode="auto">
          <a:xfrm>
            <a:off x="5573713" y="3383111"/>
            <a:ext cx="11858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000">
                <a:solidFill>
                  <a:srgbClr val="000000"/>
                </a:solidFill>
                <a:latin typeface="Cambria" panose="02040503050406030204" pitchFamily="18" charset="0"/>
                <a:sym typeface="Gill Sans MT" panose="020B0502020104020203" pitchFamily="34" charset="0"/>
              </a:rPr>
              <a:t>ACK 1</a:t>
            </a:r>
            <a:endParaRPr lang="en-US" altLang="zh-CN" sz="2400">
              <a:latin typeface="Cambria" panose="02040503050406030204" pitchFamily="18" charset="0"/>
            </a:endParaRPr>
          </a:p>
        </p:txBody>
      </p:sp>
      <p:sp>
        <p:nvSpPr>
          <p:cNvPr id="82978" name="AutoShape 37"/>
          <p:cNvSpPr>
            <a:spLocks/>
          </p:cNvSpPr>
          <p:nvPr/>
        </p:nvSpPr>
        <p:spPr bwMode="auto">
          <a:xfrm>
            <a:off x="2944813" y="3845074"/>
            <a:ext cx="109537" cy="595312"/>
          </a:xfrm>
          <a:prstGeom prst="leftBrace">
            <a:avLst>
              <a:gd name="adj1" fmla="val 45164"/>
              <a:gd name="adj2" fmla="val 50000"/>
            </a:avLst>
          </a:prstGeom>
          <a:noFill/>
          <a:ln w="38100" cmpd="sng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zh-CN" sz="2000">
              <a:solidFill>
                <a:srgbClr val="000000"/>
              </a:solidFill>
              <a:latin typeface="Cambria" panose="02040503050406030204" pitchFamily="18" charset="0"/>
              <a:sym typeface="Gill Sans MT" panose="020B0502020104020203" pitchFamily="34" charset="0"/>
            </a:endParaRPr>
          </a:p>
        </p:txBody>
      </p:sp>
      <p:sp>
        <p:nvSpPr>
          <p:cNvPr id="82979" name="Text Box 39"/>
          <p:cNvSpPr>
            <a:spLocks noChangeArrowheads="1"/>
          </p:cNvSpPr>
          <p:nvPr/>
        </p:nvSpPr>
        <p:spPr bwMode="auto">
          <a:xfrm>
            <a:off x="1077750" y="3710136"/>
            <a:ext cx="11987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altLang="zh-CN" sz="2000">
                <a:solidFill>
                  <a:schemeClr val="accent1"/>
                </a:solidFill>
                <a:latin typeface="Cambria" panose="02040503050406030204" pitchFamily="18" charset="0"/>
                <a:sym typeface="Gill Sans MT" panose="020B0502020104020203" pitchFamily="34" charset="0"/>
              </a:rPr>
              <a:t>triple</a:t>
            </a:r>
            <a:endParaRPr lang="zh-CN" altLang="en-US" sz="2000">
              <a:solidFill>
                <a:schemeClr val="accent1"/>
              </a:solidFill>
              <a:latin typeface="Cambria" panose="02040503050406030204" pitchFamily="18" charset="0"/>
              <a:sym typeface="Gill Sans MT" panose="020B0502020104020203" pitchFamily="34" charset="0"/>
            </a:endParaRPr>
          </a:p>
          <a:p>
            <a:pPr algn="r"/>
            <a:r>
              <a:rPr lang="en-US" altLang="zh-CN" sz="2000">
                <a:solidFill>
                  <a:schemeClr val="accent1"/>
                </a:solidFill>
                <a:latin typeface="Cambria" panose="02040503050406030204" pitchFamily="18" charset="0"/>
                <a:sym typeface="Gill Sans MT" panose="020B0502020104020203" pitchFamily="34" charset="0"/>
              </a:rPr>
              <a:t>duplicate</a:t>
            </a:r>
            <a:endParaRPr lang="zh-CN" altLang="en-US" sz="2000">
              <a:solidFill>
                <a:schemeClr val="accent1"/>
              </a:solidFill>
              <a:latin typeface="Cambria" panose="02040503050406030204" pitchFamily="18" charset="0"/>
              <a:sym typeface="Gill Sans MT" panose="020B0502020104020203" pitchFamily="34" charset="0"/>
            </a:endParaRPr>
          </a:p>
          <a:p>
            <a:pPr algn="r"/>
            <a:r>
              <a:rPr lang="en-US" altLang="zh-CN" sz="2000">
                <a:solidFill>
                  <a:schemeClr val="accent1"/>
                </a:solidFill>
                <a:latin typeface="Cambria" panose="02040503050406030204" pitchFamily="18" charset="0"/>
                <a:sym typeface="Gill Sans MT" panose="020B0502020104020203" pitchFamily="34" charset="0"/>
              </a:rPr>
              <a:t>ACKs</a:t>
            </a:r>
            <a:endParaRPr lang="zh-CN" altLang="en-US" sz="2400">
              <a:latin typeface="Cambria" panose="02040503050406030204" pitchFamily="18" charset="0"/>
            </a:endParaRPr>
          </a:p>
        </p:txBody>
      </p:sp>
      <p:sp>
        <p:nvSpPr>
          <p:cNvPr id="82980" name="Line 40"/>
          <p:cNvSpPr>
            <a:spLocks noChangeShapeType="1"/>
          </p:cNvSpPr>
          <p:nvPr/>
        </p:nvSpPr>
        <p:spPr bwMode="auto">
          <a:xfrm flipH="1" flipV="1">
            <a:off x="2182813" y="4132411"/>
            <a:ext cx="765175" cy="11113"/>
          </a:xfrm>
          <a:prstGeom prst="line">
            <a:avLst/>
          </a:prstGeom>
          <a:noFill/>
          <a:ln w="38100" cmpd="sng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zh-CN" sz="2000">
              <a:solidFill>
                <a:srgbClr val="000000"/>
              </a:solidFill>
              <a:latin typeface="Cambria" panose="02040503050406030204" pitchFamily="18" charset="0"/>
              <a:sym typeface="Gill Sans MT" panose="020B0502020104020203" pitchFamily="34" charset="0"/>
            </a:endParaRPr>
          </a:p>
        </p:txBody>
      </p:sp>
      <p:sp>
        <p:nvSpPr>
          <p:cNvPr id="82981" name="Line 70"/>
          <p:cNvSpPr>
            <a:spLocks noChangeShapeType="1"/>
          </p:cNvSpPr>
          <p:nvPr/>
        </p:nvSpPr>
        <p:spPr bwMode="auto">
          <a:xfrm flipH="1">
            <a:off x="2700338" y="5940574"/>
            <a:ext cx="417512" cy="0"/>
          </a:xfrm>
          <a:prstGeom prst="line">
            <a:avLst/>
          </a:prstGeom>
          <a:noFill/>
          <a:ln w="76200" cmpd="sng">
            <a:solidFill>
              <a:srgbClr val="D2DA7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zh-CN" sz="2400">
              <a:solidFill>
                <a:srgbClr val="000000"/>
              </a:solidFill>
              <a:latin typeface="Cambria" panose="02040503050406030204" pitchFamily="18" charset="0"/>
              <a:sym typeface="Gill Sans MT" panose="020B0502020104020203" pitchFamily="34" charset="0"/>
            </a:endParaRPr>
          </a:p>
        </p:txBody>
      </p:sp>
      <p:sp>
        <p:nvSpPr>
          <p:cNvPr id="82982" name="Text Box 6"/>
          <p:cNvSpPr>
            <a:spLocks noChangeArrowheads="1"/>
          </p:cNvSpPr>
          <p:nvPr/>
        </p:nvSpPr>
        <p:spPr bwMode="auto">
          <a:xfrm rot="16200000">
            <a:off x="2111725" y="4745950"/>
            <a:ext cx="104387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>
                <a:solidFill>
                  <a:srgbClr val="000000"/>
                </a:solidFill>
                <a:latin typeface="Cambria" panose="02040503050406030204" pitchFamily="18" charset="0"/>
                <a:sym typeface="Gill Sans MT" panose="020B0502020104020203" pitchFamily="34" charset="0"/>
              </a:rPr>
              <a:t>timeout</a:t>
            </a:r>
            <a:endParaRPr lang="en-US" altLang="zh-CN" sz="240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180291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灯片编号占位符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7C80B-AB6E-4E80-A5AC-B48B9CAF8941}" type="slidenum">
              <a:rPr lang="zh-CN" altLang="zh-CN"/>
              <a:pPr/>
              <a:t>67</a:t>
            </a:fld>
            <a:endParaRPr lang="zh-CN" altLang="zh-CN"/>
          </a:p>
        </p:txBody>
      </p:sp>
      <p:sp>
        <p:nvSpPr>
          <p:cNvPr id="1249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641350"/>
            <a:ext cx="8229600" cy="914400"/>
          </a:xfrm>
          <a:noFill/>
          <a:ln/>
        </p:spPr>
        <p:txBody>
          <a:bodyPr>
            <a:normAutofit/>
          </a:bodyPr>
          <a:lstStyle/>
          <a:p>
            <a:r>
              <a:rPr lang="zh-CN" altLang="zh-CN" sz="3600" b="1" dirty="0">
                <a:solidFill>
                  <a:srgbClr val="133984"/>
                </a:solidFill>
                <a:latin typeface="Cambria" panose="02040503050406030204" pitchFamily="18" charset="0"/>
              </a:rPr>
              <a:t>TCP Slow Start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281712" y="1976437"/>
            <a:ext cx="4041775" cy="4937125"/>
          </a:xfrm>
          <a:noFill/>
          <a:ln/>
        </p:spPr>
        <p:txBody>
          <a:bodyPr/>
          <a:lstStyle/>
          <a:p>
            <a:pPr marL="342900" indent="-342900" algn="l">
              <a:buFontTx/>
              <a:buChar char="•"/>
            </a:pPr>
            <a:r>
              <a:rPr lang="zh-CN" altLang="zh-CN" sz="2400" dirty="0">
                <a:solidFill>
                  <a:schemeClr val="tx1"/>
                </a:solidFill>
                <a:latin typeface="Cambria" panose="02040503050406030204" pitchFamily="18" charset="0"/>
              </a:rPr>
              <a:t>Initially</a:t>
            </a:r>
          </a:p>
          <a:p>
            <a:pPr marL="742950" lvl="1" indent="-285750" algn="l">
              <a:buFontTx/>
              <a:buChar char="–"/>
            </a:pPr>
            <a:r>
              <a:rPr lang="zh-CN" altLang="zh-CN" sz="2000" b="1" dirty="0">
                <a:solidFill>
                  <a:schemeClr val="tx1"/>
                </a:solidFill>
                <a:latin typeface="Cambria" panose="02040503050406030204" pitchFamily="18" charset="0"/>
                <a:sym typeface="Courier" charset="0"/>
              </a:rPr>
              <a:t>cwnd</a:t>
            </a:r>
            <a:r>
              <a:rPr lang="zh-CN" altLang="zh-CN" sz="2000" dirty="0">
                <a:solidFill>
                  <a:schemeClr val="tx1"/>
                </a:solidFill>
                <a:latin typeface="Cambria" panose="02040503050406030204" pitchFamily="18" charset="0"/>
              </a:rPr>
              <a:t> = 1 MSS</a:t>
            </a:r>
          </a:p>
          <a:p>
            <a:pPr marL="342900" indent="-342900" algn="l">
              <a:buFontTx/>
              <a:buChar char="•"/>
            </a:pPr>
            <a:endParaRPr lang="zh-CN" altLang="zh-CN" sz="240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marL="342900" indent="-342900" algn="l">
              <a:buFontTx/>
              <a:buChar char="•"/>
            </a:pPr>
            <a:r>
              <a:rPr lang="zh-CN" altLang="zh-CN" sz="2400" dirty="0">
                <a:solidFill>
                  <a:schemeClr val="tx1"/>
                </a:solidFill>
                <a:latin typeface="Cambria" panose="02040503050406030204" pitchFamily="18" charset="0"/>
              </a:rPr>
              <a:t>Slow Start</a:t>
            </a:r>
          </a:p>
          <a:p>
            <a:pPr marL="742950" lvl="1" indent="-285750" algn="l">
              <a:buFontTx/>
              <a:buChar char="–"/>
            </a:pPr>
            <a:r>
              <a:rPr lang="zh-CN" altLang="zh-CN" sz="2000" dirty="0">
                <a:solidFill>
                  <a:schemeClr val="tx1"/>
                </a:solidFill>
                <a:latin typeface="Cambria" panose="02040503050406030204" pitchFamily="18" charset="0"/>
              </a:rPr>
              <a:t>Double </a:t>
            </a:r>
            <a:r>
              <a:rPr lang="zh-CN" altLang="zh-CN" sz="2000" b="1" dirty="0">
                <a:solidFill>
                  <a:schemeClr val="tx1"/>
                </a:solidFill>
                <a:latin typeface="Cambria" panose="02040503050406030204" pitchFamily="18" charset="0"/>
                <a:sym typeface="Courier" charset="0"/>
              </a:rPr>
              <a:t>cwnd</a:t>
            </a:r>
            <a:r>
              <a:rPr lang="zh-CN" altLang="zh-CN" sz="2000" dirty="0">
                <a:solidFill>
                  <a:schemeClr val="tx1"/>
                </a:solidFill>
                <a:latin typeface="Cambria" panose="02040503050406030204" pitchFamily="18" charset="0"/>
              </a:rPr>
              <a:t> every RTT</a:t>
            </a:r>
          </a:p>
          <a:p>
            <a:pPr marL="742950" lvl="1" indent="-285750" algn="l">
              <a:buFontTx/>
              <a:buChar char="–"/>
            </a:pPr>
            <a:r>
              <a:rPr lang="zh-CN" altLang="zh-CN" sz="2000" dirty="0">
                <a:solidFill>
                  <a:schemeClr val="tx1"/>
                </a:solidFill>
                <a:latin typeface="Cambria" panose="02040503050406030204" pitchFamily="18" charset="0"/>
              </a:rPr>
              <a:t>Until Loss Event or Threshold</a:t>
            </a:r>
          </a:p>
          <a:p>
            <a:pPr marL="742950" lvl="1" indent="-285750" algn="l">
              <a:buFontTx/>
              <a:buChar char="–"/>
            </a:pPr>
            <a:endParaRPr lang="zh-CN" altLang="zh-CN" sz="20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24932" name="Rectangle 4"/>
          <p:cNvSpPr>
            <a:spLocks noChangeArrowheads="1"/>
          </p:cNvSpPr>
          <p:nvPr/>
        </p:nvSpPr>
        <p:spPr bwMode="auto">
          <a:xfrm>
            <a:off x="4876800" y="1600200"/>
            <a:ext cx="40386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2"/>
              <a:buChar char="r"/>
            </a:pPr>
            <a:endParaRPr lang="zh-CN" altLang="zh-CN">
              <a:solidFill>
                <a:srgbClr val="000000"/>
              </a:solidFill>
              <a:latin typeface="Gill Sans MT" panose="020B0502020104020203" pitchFamily="34" charset="0"/>
              <a:sym typeface="Gill Sans MT" panose="020B0502020104020203" pitchFamily="34" charset="0"/>
            </a:endParaRPr>
          </a:p>
        </p:txBody>
      </p:sp>
      <p:sp>
        <p:nvSpPr>
          <p:cNvPr id="124933" name="Line 5"/>
          <p:cNvSpPr>
            <a:spLocks noChangeShapeType="1"/>
          </p:cNvSpPr>
          <p:nvPr/>
        </p:nvSpPr>
        <p:spPr bwMode="auto">
          <a:xfrm>
            <a:off x="5360988" y="2387600"/>
            <a:ext cx="2505075" cy="352425"/>
          </a:xfrm>
          <a:prstGeom prst="line">
            <a:avLst/>
          </a:prstGeom>
          <a:noFill/>
          <a:ln w="28575" cmpd="sng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zh-CN" sz="2400">
              <a:solidFill>
                <a:srgbClr val="000000"/>
              </a:solidFill>
              <a:latin typeface="Gill Sans MT" panose="020B0502020104020203" pitchFamily="34" charset="0"/>
              <a:sym typeface="Gill Sans MT" panose="020B0502020104020203" pitchFamily="34" charset="0"/>
            </a:endParaRPr>
          </a:p>
        </p:txBody>
      </p:sp>
      <p:graphicFrame>
        <p:nvGraphicFramePr>
          <p:cNvPr id="124934" name="Object 6"/>
          <p:cNvGraphicFramePr>
            <a:graphicFrameLocks noChangeAspect="1"/>
          </p:cNvGraphicFramePr>
          <p:nvPr/>
        </p:nvGraphicFramePr>
        <p:xfrm>
          <a:off x="4953000" y="1752600"/>
          <a:ext cx="485775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8" r:id="rId3" imgW="1307282" imgH="1083910" progId="">
                  <p:embed/>
                </p:oleObj>
              </mc:Choice>
              <mc:Fallback>
                <p:oleObj r:id="rId3" imgW="1307282" imgH="1083910" progId="">
                  <p:embed/>
                  <p:pic>
                    <p:nvPicPr>
                      <p:cNvPr id="12493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752600"/>
                        <a:ext cx="485775" cy="385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935" name="Text Box 7"/>
          <p:cNvSpPr>
            <a:spLocks noChangeArrowheads="1"/>
          </p:cNvSpPr>
          <p:nvPr/>
        </p:nvSpPr>
        <p:spPr bwMode="auto">
          <a:xfrm>
            <a:off x="5362575" y="1752600"/>
            <a:ext cx="10699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rPr>
              <a:t>Host A</a:t>
            </a:r>
            <a:endParaRPr lang="en-US" altLang="zh-CN" sz="2400"/>
          </a:p>
        </p:txBody>
      </p:sp>
      <p:sp>
        <p:nvSpPr>
          <p:cNvPr id="124936" name="Text Box 8"/>
          <p:cNvSpPr>
            <a:spLocks noChangeArrowheads="1"/>
          </p:cNvSpPr>
          <p:nvPr/>
        </p:nvSpPr>
        <p:spPr bwMode="auto">
          <a:xfrm rot="408567">
            <a:off x="6410325" y="2352675"/>
            <a:ext cx="1120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rPr>
              <a:t>one segment</a:t>
            </a:r>
            <a:endParaRPr lang="en-US" altLang="zh-CN" sz="2400"/>
          </a:p>
        </p:txBody>
      </p:sp>
      <p:sp>
        <p:nvSpPr>
          <p:cNvPr id="124937" name="Text Box 9"/>
          <p:cNvSpPr>
            <a:spLocks noChangeArrowheads="1"/>
          </p:cNvSpPr>
          <p:nvPr/>
        </p:nvSpPr>
        <p:spPr bwMode="auto">
          <a:xfrm rot="16200000">
            <a:off x="4939507" y="2590006"/>
            <a:ext cx="4937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rPr>
              <a:t>RTT</a:t>
            </a:r>
            <a:endParaRPr lang="en-US" altLang="zh-CN" sz="2400"/>
          </a:p>
        </p:txBody>
      </p:sp>
      <p:graphicFrame>
        <p:nvGraphicFramePr>
          <p:cNvPr id="124938" name="Object 10"/>
          <p:cNvGraphicFramePr>
            <a:graphicFrameLocks noChangeAspect="1"/>
          </p:cNvGraphicFramePr>
          <p:nvPr/>
        </p:nvGraphicFramePr>
        <p:xfrm>
          <a:off x="7610475" y="1762125"/>
          <a:ext cx="485775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9" r:id="rId5" imgW="1307282" imgH="1083910" progId="">
                  <p:embed/>
                </p:oleObj>
              </mc:Choice>
              <mc:Fallback>
                <p:oleObj r:id="rId5" imgW="1307282" imgH="1083910" progId="">
                  <p:embed/>
                  <p:pic>
                    <p:nvPicPr>
                      <p:cNvPr id="12493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0475" y="1762125"/>
                        <a:ext cx="485775" cy="385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939" name="Text Box 11"/>
          <p:cNvSpPr>
            <a:spLocks noChangeArrowheads="1"/>
          </p:cNvSpPr>
          <p:nvPr/>
        </p:nvSpPr>
        <p:spPr bwMode="auto">
          <a:xfrm>
            <a:off x="6886575" y="1771650"/>
            <a:ext cx="10588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rPr>
              <a:t>Host B</a:t>
            </a:r>
            <a:endParaRPr lang="en-US" altLang="zh-CN" sz="2400"/>
          </a:p>
        </p:txBody>
      </p:sp>
      <p:sp>
        <p:nvSpPr>
          <p:cNvPr id="124940" name="Line 12"/>
          <p:cNvSpPr>
            <a:spLocks noChangeShapeType="1"/>
          </p:cNvSpPr>
          <p:nvPr/>
        </p:nvSpPr>
        <p:spPr bwMode="auto">
          <a:xfrm>
            <a:off x="5356225" y="2201863"/>
            <a:ext cx="0" cy="3848100"/>
          </a:xfrm>
          <a:prstGeom prst="line">
            <a:avLst/>
          </a:prstGeom>
          <a:noFill/>
          <a:ln w="19050" cmpd="sng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zh-CN" sz="2400">
              <a:solidFill>
                <a:srgbClr val="000000"/>
              </a:solidFill>
              <a:latin typeface="Gill Sans MT" panose="020B0502020104020203" pitchFamily="34" charset="0"/>
              <a:sym typeface="Gill Sans MT" panose="020B0502020104020203" pitchFamily="34" charset="0"/>
            </a:endParaRPr>
          </a:p>
        </p:txBody>
      </p:sp>
      <p:sp>
        <p:nvSpPr>
          <p:cNvPr id="124941" name="Line 13"/>
          <p:cNvSpPr>
            <a:spLocks noChangeShapeType="1"/>
          </p:cNvSpPr>
          <p:nvPr/>
        </p:nvSpPr>
        <p:spPr bwMode="auto">
          <a:xfrm>
            <a:off x="7870825" y="2239963"/>
            <a:ext cx="0" cy="3848100"/>
          </a:xfrm>
          <a:prstGeom prst="line">
            <a:avLst/>
          </a:prstGeom>
          <a:noFill/>
          <a:ln w="19050" cmpd="sng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zh-CN" sz="2400">
              <a:solidFill>
                <a:srgbClr val="000000"/>
              </a:solidFill>
              <a:latin typeface="Gill Sans MT" panose="020B0502020104020203" pitchFamily="34" charset="0"/>
              <a:sym typeface="Gill Sans MT" panose="020B0502020104020203" pitchFamily="34" charset="0"/>
            </a:endParaRPr>
          </a:p>
        </p:txBody>
      </p:sp>
      <p:sp>
        <p:nvSpPr>
          <p:cNvPr id="124942" name="Line 14"/>
          <p:cNvSpPr>
            <a:spLocks noChangeShapeType="1"/>
          </p:cNvSpPr>
          <p:nvPr/>
        </p:nvSpPr>
        <p:spPr bwMode="auto">
          <a:xfrm flipH="1" flipV="1">
            <a:off x="5175250" y="2373313"/>
            <a:ext cx="4763" cy="219075"/>
          </a:xfrm>
          <a:prstGeom prst="line">
            <a:avLst/>
          </a:prstGeom>
          <a:noFill/>
          <a:ln w="19050" cmpd="sng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zh-CN" sz="2400">
              <a:solidFill>
                <a:srgbClr val="000000"/>
              </a:solidFill>
              <a:latin typeface="Gill Sans MT" panose="020B0502020104020203" pitchFamily="34" charset="0"/>
              <a:sym typeface="Gill Sans MT" panose="020B0502020104020203" pitchFamily="34" charset="0"/>
            </a:endParaRPr>
          </a:p>
        </p:txBody>
      </p:sp>
      <p:sp>
        <p:nvSpPr>
          <p:cNvPr id="124943" name="Line 15"/>
          <p:cNvSpPr>
            <a:spLocks noChangeShapeType="1"/>
          </p:cNvSpPr>
          <p:nvPr/>
        </p:nvSpPr>
        <p:spPr bwMode="auto">
          <a:xfrm>
            <a:off x="5184775" y="2935288"/>
            <a:ext cx="4763" cy="223837"/>
          </a:xfrm>
          <a:prstGeom prst="line">
            <a:avLst/>
          </a:prstGeom>
          <a:noFill/>
          <a:ln w="19050" cmpd="sng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zh-CN" sz="2400">
              <a:solidFill>
                <a:srgbClr val="000000"/>
              </a:solidFill>
              <a:latin typeface="Gill Sans MT" panose="020B0502020104020203" pitchFamily="34" charset="0"/>
              <a:sym typeface="Gill Sans MT" panose="020B0502020104020203" pitchFamily="34" charset="0"/>
            </a:endParaRPr>
          </a:p>
        </p:txBody>
      </p:sp>
      <p:sp>
        <p:nvSpPr>
          <p:cNvPr id="124944" name="Line 16"/>
          <p:cNvSpPr>
            <a:spLocks noChangeShapeType="1"/>
          </p:cNvSpPr>
          <p:nvPr/>
        </p:nvSpPr>
        <p:spPr bwMode="auto">
          <a:xfrm flipV="1">
            <a:off x="5337175" y="2792413"/>
            <a:ext cx="2505075" cy="352425"/>
          </a:xfrm>
          <a:prstGeom prst="line">
            <a:avLst/>
          </a:prstGeom>
          <a:noFill/>
          <a:ln w="28575" cmpd="sng">
            <a:solidFill>
              <a:schemeClr val="accent2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zh-CN" sz="2400">
              <a:solidFill>
                <a:srgbClr val="000000"/>
              </a:solidFill>
              <a:latin typeface="Gill Sans MT" panose="020B0502020104020203" pitchFamily="34" charset="0"/>
              <a:sym typeface="Gill Sans MT" panose="020B0502020104020203" pitchFamily="34" charset="0"/>
            </a:endParaRPr>
          </a:p>
        </p:txBody>
      </p:sp>
      <p:grpSp>
        <p:nvGrpSpPr>
          <p:cNvPr id="124945" name="Group 17"/>
          <p:cNvGrpSpPr>
            <a:grpSpLocks/>
          </p:cNvGrpSpPr>
          <p:nvPr/>
        </p:nvGrpSpPr>
        <p:grpSpPr bwMode="auto">
          <a:xfrm>
            <a:off x="7564438" y="5538788"/>
            <a:ext cx="600075" cy="369887"/>
            <a:chOff x="0" y="0"/>
            <a:chExt cx="378" cy="233"/>
          </a:xfrm>
        </p:grpSpPr>
        <p:sp>
          <p:nvSpPr>
            <p:cNvPr id="124946" name="Rectangle 18"/>
            <p:cNvSpPr>
              <a:spLocks noChangeArrowheads="1"/>
            </p:cNvSpPr>
            <p:nvPr/>
          </p:nvSpPr>
          <p:spPr bwMode="auto">
            <a:xfrm>
              <a:off x="38" y="46"/>
              <a:ext cx="324" cy="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zh-CN" sz="2400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endParaRPr>
            </a:p>
          </p:txBody>
        </p:sp>
        <p:sp>
          <p:nvSpPr>
            <p:cNvPr id="124947" name="Text Box 19"/>
            <p:cNvSpPr>
              <a:spLocks noChangeArrowheads="1"/>
            </p:cNvSpPr>
            <p:nvPr/>
          </p:nvSpPr>
          <p:spPr bwMode="auto">
            <a:xfrm>
              <a:off x="0" y="0"/>
              <a:ext cx="37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000000"/>
                  </a:solidFill>
                  <a:latin typeface="Gill Sans MT" panose="020B0502020104020203" pitchFamily="34" charset="0"/>
                  <a:sym typeface="Gill Sans MT" panose="020B0502020104020203" pitchFamily="34" charset="0"/>
                </a:rPr>
                <a:t>time</a:t>
              </a:r>
              <a:endParaRPr lang="en-US" altLang="zh-CN" sz="2400"/>
            </a:p>
          </p:txBody>
        </p:sp>
      </p:grpSp>
      <p:sp>
        <p:nvSpPr>
          <p:cNvPr id="124948" name="Line 20"/>
          <p:cNvSpPr>
            <a:spLocks noChangeShapeType="1"/>
          </p:cNvSpPr>
          <p:nvPr/>
        </p:nvSpPr>
        <p:spPr bwMode="auto">
          <a:xfrm>
            <a:off x="5365750" y="3168650"/>
            <a:ext cx="2505075" cy="352425"/>
          </a:xfrm>
          <a:prstGeom prst="line">
            <a:avLst/>
          </a:prstGeom>
          <a:noFill/>
          <a:ln w="28575" cmpd="sng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zh-CN" sz="2400">
              <a:solidFill>
                <a:srgbClr val="000000"/>
              </a:solidFill>
              <a:latin typeface="Gill Sans MT" panose="020B0502020104020203" pitchFamily="34" charset="0"/>
              <a:sym typeface="Gill Sans MT" panose="020B0502020104020203" pitchFamily="34" charset="0"/>
            </a:endParaRPr>
          </a:p>
        </p:txBody>
      </p:sp>
      <p:sp>
        <p:nvSpPr>
          <p:cNvPr id="124949" name="Line 21"/>
          <p:cNvSpPr>
            <a:spLocks noChangeShapeType="1"/>
          </p:cNvSpPr>
          <p:nvPr/>
        </p:nvSpPr>
        <p:spPr bwMode="auto">
          <a:xfrm>
            <a:off x="5360988" y="3254375"/>
            <a:ext cx="2505075" cy="352425"/>
          </a:xfrm>
          <a:prstGeom prst="line">
            <a:avLst/>
          </a:prstGeom>
          <a:noFill/>
          <a:ln w="28575" cmpd="sng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zh-CN" sz="2400">
              <a:solidFill>
                <a:srgbClr val="000000"/>
              </a:solidFill>
              <a:latin typeface="Gill Sans MT" panose="020B0502020104020203" pitchFamily="34" charset="0"/>
              <a:sym typeface="Gill Sans MT" panose="020B0502020104020203" pitchFamily="34" charset="0"/>
            </a:endParaRPr>
          </a:p>
        </p:txBody>
      </p:sp>
      <p:sp>
        <p:nvSpPr>
          <p:cNvPr id="124950" name="Line 22"/>
          <p:cNvSpPr>
            <a:spLocks noChangeShapeType="1"/>
          </p:cNvSpPr>
          <p:nvPr/>
        </p:nvSpPr>
        <p:spPr bwMode="auto">
          <a:xfrm flipV="1">
            <a:off x="5360988" y="3778250"/>
            <a:ext cx="2528887" cy="361950"/>
          </a:xfrm>
          <a:prstGeom prst="line">
            <a:avLst/>
          </a:prstGeom>
          <a:noFill/>
          <a:ln w="28575" cmpd="sng">
            <a:solidFill>
              <a:schemeClr val="accent2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zh-CN" sz="2400">
              <a:solidFill>
                <a:srgbClr val="000000"/>
              </a:solidFill>
              <a:latin typeface="Gill Sans MT" panose="020B0502020104020203" pitchFamily="34" charset="0"/>
              <a:sym typeface="Gill Sans MT" panose="020B0502020104020203" pitchFamily="34" charset="0"/>
            </a:endParaRPr>
          </a:p>
        </p:txBody>
      </p:sp>
      <p:sp>
        <p:nvSpPr>
          <p:cNvPr id="124951" name="Line 23"/>
          <p:cNvSpPr>
            <a:spLocks noChangeShapeType="1"/>
          </p:cNvSpPr>
          <p:nvPr/>
        </p:nvSpPr>
        <p:spPr bwMode="auto">
          <a:xfrm flipV="1">
            <a:off x="5334000" y="4038600"/>
            <a:ext cx="2505075" cy="352425"/>
          </a:xfrm>
          <a:prstGeom prst="line">
            <a:avLst/>
          </a:prstGeom>
          <a:noFill/>
          <a:ln w="28575" cmpd="sng">
            <a:solidFill>
              <a:schemeClr val="accent2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zh-CN" sz="2400">
              <a:solidFill>
                <a:srgbClr val="000000"/>
              </a:solidFill>
              <a:latin typeface="Gill Sans MT" panose="020B0502020104020203" pitchFamily="34" charset="0"/>
              <a:sym typeface="Gill Sans MT" panose="020B0502020104020203" pitchFamily="34" charset="0"/>
            </a:endParaRPr>
          </a:p>
        </p:txBody>
      </p:sp>
      <p:sp>
        <p:nvSpPr>
          <p:cNvPr id="124952" name="Text Box 24"/>
          <p:cNvSpPr>
            <a:spLocks noChangeArrowheads="1"/>
          </p:cNvSpPr>
          <p:nvPr/>
        </p:nvSpPr>
        <p:spPr bwMode="auto">
          <a:xfrm rot="408567">
            <a:off x="6407150" y="3138488"/>
            <a:ext cx="1193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rPr>
              <a:t>two segments</a:t>
            </a:r>
            <a:endParaRPr lang="en-US" altLang="zh-CN" sz="2400"/>
          </a:p>
        </p:txBody>
      </p:sp>
      <p:sp>
        <p:nvSpPr>
          <p:cNvPr id="124953" name="Text Box 25"/>
          <p:cNvSpPr>
            <a:spLocks noChangeArrowheads="1"/>
          </p:cNvSpPr>
          <p:nvPr/>
        </p:nvSpPr>
        <p:spPr bwMode="auto">
          <a:xfrm rot="408567">
            <a:off x="6505575" y="4152900"/>
            <a:ext cx="12112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rPr>
              <a:t>four segments</a:t>
            </a:r>
            <a:endParaRPr lang="en-US" altLang="zh-CN" sz="2400"/>
          </a:p>
        </p:txBody>
      </p:sp>
      <p:grpSp>
        <p:nvGrpSpPr>
          <p:cNvPr id="124954" name="Group 26"/>
          <p:cNvGrpSpPr>
            <a:grpSpLocks/>
          </p:cNvGrpSpPr>
          <p:nvPr/>
        </p:nvGrpSpPr>
        <p:grpSpPr bwMode="auto">
          <a:xfrm>
            <a:off x="5356225" y="4173538"/>
            <a:ext cx="2519363" cy="652462"/>
            <a:chOff x="0" y="0"/>
            <a:chExt cx="1587" cy="411"/>
          </a:xfrm>
        </p:grpSpPr>
        <p:sp>
          <p:nvSpPr>
            <p:cNvPr id="124955" name="Line 27"/>
            <p:cNvSpPr>
              <a:spLocks noChangeShapeType="1"/>
            </p:cNvSpPr>
            <p:nvPr/>
          </p:nvSpPr>
          <p:spPr bwMode="auto">
            <a:xfrm>
              <a:off x="9" y="0"/>
              <a:ext cx="1578" cy="222"/>
            </a:xfrm>
            <a:prstGeom prst="line">
              <a:avLst/>
            </a:prstGeom>
            <a:noFill/>
            <a:ln w="28575" cmpd="sng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zh-CN" sz="2400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endParaRPr>
            </a:p>
          </p:txBody>
        </p:sp>
        <p:sp>
          <p:nvSpPr>
            <p:cNvPr id="124956" name="Line 28"/>
            <p:cNvSpPr>
              <a:spLocks noChangeShapeType="1"/>
            </p:cNvSpPr>
            <p:nvPr/>
          </p:nvSpPr>
          <p:spPr bwMode="auto">
            <a:xfrm>
              <a:off x="0" y="60"/>
              <a:ext cx="1578" cy="222"/>
            </a:xfrm>
            <a:prstGeom prst="line">
              <a:avLst/>
            </a:prstGeom>
            <a:noFill/>
            <a:ln w="28575" cmpd="sng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zh-CN" sz="2400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endParaRPr>
            </a:p>
          </p:txBody>
        </p:sp>
        <p:sp>
          <p:nvSpPr>
            <p:cNvPr id="124957" name="Line 29"/>
            <p:cNvSpPr>
              <a:spLocks noChangeShapeType="1"/>
            </p:cNvSpPr>
            <p:nvPr/>
          </p:nvSpPr>
          <p:spPr bwMode="auto">
            <a:xfrm>
              <a:off x="9" y="126"/>
              <a:ext cx="1578" cy="222"/>
            </a:xfrm>
            <a:prstGeom prst="line">
              <a:avLst/>
            </a:prstGeom>
            <a:noFill/>
            <a:ln w="28575" cmpd="sng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zh-CN" sz="2400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endParaRPr>
            </a:p>
          </p:txBody>
        </p:sp>
        <p:sp>
          <p:nvSpPr>
            <p:cNvPr id="124958" name="Line 30"/>
            <p:cNvSpPr>
              <a:spLocks noChangeShapeType="1"/>
            </p:cNvSpPr>
            <p:nvPr/>
          </p:nvSpPr>
          <p:spPr bwMode="auto">
            <a:xfrm>
              <a:off x="3" y="189"/>
              <a:ext cx="1578" cy="222"/>
            </a:xfrm>
            <a:prstGeom prst="line">
              <a:avLst/>
            </a:prstGeom>
            <a:noFill/>
            <a:ln w="28575" cmpd="sng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zh-CN" sz="2400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endParaRPr>
            </a:p>
          </p:txBody>
        </p:sp>
      </p:grpSp>
      <p:grpSp>
        <p:nvGrpSpPr>
          <p:cNvPr id="124959" name="Group 31"/>
          <p:cNvGrpSpPr>
            <a:grpSpLocks/>
          </p:cNvGrpSpPr>
          <p:nvPr/>
        </p:nvGrpSpPr>
        <p:grpSpPr bwMode="auto">
          <a:xfrm flipV="1">
            <a:off x="5641975" y="4554538"/>
            <a:ext cx="2228850" cy="604837"/>
            <a:chOff x="0" y="0"/>
            <a:chExt cx="1587" cy="411"/>
          </a:xfrm>
        </p:grpSpPr>
        <p:sp>
          <p:nvSpPr>
            <p:cNvPr id="124960" name="Line 32"/>
            <p:cNvSpPr>
              <a:spLocks noChangeShapeType="1"/>
            </p:cNvSpPr>
            <p:nvPr/>
          </p:nvSpPr>
          <p:spPr bwMode="auto">
            <a:xfrm>
              <a:off x="9" y="0"/>
              <a:ext cx="1578" cy="222"/>
            </a:xfrm>
            <a:prstGeom prst="line">
              <a:avLst/>
            </a:prstGeom>
            <a:noFill/>
            <a:ln w="28575" cmpd="sng">
              <a:solidFill>
                <a:schemeClr val="accent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zh-CN" sz="2400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endParaRPr>
            </a:p>
          </p:txBody>
        </p:sp>
        <p:sp>
          <p:nvSpPr>
            <p:cNvPr id="124961" name="Line 33"/>
            <p:cNvSpPr>
              <a:spLocks noChangeShapeType="1"/>
            </p:cNvSpPr>
            <p:nvPr/>
          </p:nvSpPr>
          <p:spPr bwMode="auto">
            <a:xfrm>
              <a:off x="0" y="60"/>
              <a:ext cx="1578" cy="222"/>
            </a:xfrm>
            <a:prstGeom prst="line">
              <a:avLst/>
            </a:prstGeom>
            <a:noFill/>
            <a:ln w="28575" cmpd="sng">
              <a:solidFill>
                <a:schemeClr val="accent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zh-CN" sz="2400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endParaRPr>
            </a:p>
          </p:txBody>
        </p:sp>
        <p:sp>
          <p:nvSpPr>
            <p:cNvPr id="124962" name="Line 34"/>
            <p:cNvSpPr>
              <a:spLocks noChangeShapeType="1"/>
            </p:cNvSpPr>
            <p:nvPr/>
          </p:nvSpPr>
          <p:spPr bwMode="auto">
            <a:xfrm>
              <a:off x="9" y="126"/>
              <a:ext cx="1578" cy="222"/>
            </a:xfrm>
            <a:prstGeom prst="line">
              <a:avLst/>
            </a:prstGeom>
            <a:noFill/>
            <a:ln w="28575" cmpd="sng">
              <a:solidFill>
                <a:schemeClr val="accent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zh-CN" sz="2400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endParaRPr>
            </a:p>
          </p:txBody>
        </p:sp>
        <p:sp>
          <p:nvSpPr>
            <p:cNvPr id="124963" name="Line 35"/>
            <p:cNvSpPr>
              <a:spLocks noChangeShapeType="1"/>
            </p:cNvSpPr>
            <p:nvPr/>
          </p:nvSpPr>
          <p:spPr bwMode="auto">
            <a:xfrm>
              <a:off x="3" y="189"/>
              <a:ext cx="1578" cy="222"/>
            </a:xfrm>
            <a:prstGeom prst="line">
              <a:avLst/>
            </a:prstGeom>
            <a:noFill/>
            <a:ln w="28575" cmpd="sng">
              <a:solidFill>
                <a:schemeClr val="accent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zh-CN" sz="2400">
                <a:solidFill>
                  <a:srgbClr val="000000"/>
                </a:solidFill>
                <a:latin typeface="Gill Sans MT" panose="020B0502020104020203" pitchFamily="34" charset="0"/>
                <a:sym typeface="Gill Sans MT" panose="020B05020201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9284797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5F129-F992-4836-9BB5-94FB553BA3DC}" type="slidenum">
              <a:rPr lang="zh-CN" altLang="zh-CN"/>
              <a:pPr/>
              <a:t>68</a:t>
            </a:fld>
            <a:endParaRPr lang="zh-CN" altLang="zh-CN"/>
          </a:p>
        </p:txBody>
      </p:sp>
      <p:sp>
        <p:nvSpPr>
          <p:cNvPr id="1259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620713"/>
            <a:ext cx="8229600" cy="990600"/>
          </a:xfrm>
          <a:noFill/>
          <a:ln/>
        </p:spPr>
        <p:txBody>
          <a:bodyPr>
            <a:normAutofit/>
          </a:bodyPr>
          <a:lstStyle/>
          <a:p>
            <a:r>
              <a:rPr lang="zh-CN" altLang="zh-CN" sz="3600" b="1" dirty="0">
                <a:solidFill>
                  <a:srgbClr val="133984"/>
                </a:solidFill>
                <a:latin typeface="Cambria" panose="02040503050406030204" pitchFamily="18" charset="0"/>
              </a:rPr>
              <a:t>TCP Slow Start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60525"/>
            <a:ext cx="8229600" cy="4937125"/>
          </a:xfrm>
          <a:noFill/>
          <a:ln/>
        </p:spPr>
        <p:txBody>
          <a:bodyPr/>
          <a:lstStyle/>
          <a:p>
            <a:pPr marL="342900" indent="-342900" algn="l">
              <a:buFontTx/>
              <a:buChar char="•"/>
            </a:pPr>
            <a:r>
              <a:rPr lang="zh-CN" altLang="zh-CN" sz="2400" dirty="0">
                <a:latin typeface="Cambria" panose="02040503050406030204" pitchFamily="18" charset="0"/>
                <a:sym typeface="Courier" charset="0"/>
              </a:rPr>
              <a:t>ssthresh</a:t>
            </a:r>
          </a:p>
          <a:p>
            <a:pPr marL="742950" lvl="1" indent="-285750" algn="l">
              <a:buFontTx/>
              <a:buChar char="–"/>
            </a:pPr>
            <a:r>
              <a:rPr lang="zh-CN" altLang="zh-CN" sz="2000" dirty="0">
                <a:latin typeface="Cambria" panose="02040503050406030204" pitchFamily="18" charset="0"/>
                <a:sym typeface="Courier" charset="0"/>
              </a:rPr>
              <a:t>cwnd </a:t>
            </a:r>
            <a:r>
              <a:rPr lang="zh-CN" altLang="zh-CN" sz="2000" dirty="0">
                <a:latin typeface="Cambria" panose="02040503050406030204" pitchFamily="18" charset="0"/>
              </a:rPr>
              <a:t>threshold maintained by TCP</a:t>
            </a:r>
          </a:p>
          <a:p>
            <a:pPr marL="342900" indent="-342900" algn="l">
              <a:buFontTx/>
              <a:buChar char="•"/>
            </a:pPr>
            <a:endParaRPr lang="zh-CN" altLang="zh-CN" sz="2400" dirty="0">
              <a:latin typeface="Cambria" panose="02040503050406030204" pitchFamily="18" charset="0"/>
            </a:endParaRPr>
          </a:p>
          <a:p>
            <a:pPr marL="342900" indent="-342900" algn="l">
              <a:buFontTx/>
              <a:buChar char="•"/>
            </a:pPr>
            <a:r>
              <a:rPr lang="zh-CN" altLang="zh-CN" sz="2400" dirty="0">
                <a:latin typeface="Cambria" panose="02040503050406030204" pitchFamily="18" charset="0"/>
              </a:rPr>
              <a:t>On Timeout </a:t>
            </a:r>
          </a:p>
          <a:p>
            <a:pPr marL="742950" lvl="1" indent="-285750" algn="l">
              <a:buFontTx/>
              <a:buChar char="–"/>
            </a:pPr>
            <a:r>
              <a:rPr lang="zh-CN" altLang="zh-CN" sz="2000" dirty="0">
                <a:latin typeface="Cambria" panose="02040503050406030204" pitchFamily="18" charset="0"/>
                <a:sym typeface="Courier" charset="0"/>
              </a:rPr>
              <a:t>ssthresh = cwnd/2</a:t>
            </a:r>
          </a:p>
          <a:p>
            <a:pPr marL="342900" indent="-342900" algn="l">
              <a:buFontTx/>
              <a:buChar char="•"/>
            </a:pPr>
            <a:endParaRPr lang="zh-CN" altLang="zh-CN" sz="2400" dirty="0">
              <a:latin typeface="Cambria" panose="02040503050406030204" pitchFamily="18" charset="0"/>
            </a:endParaRPr>
          </a:p>
          <a:p>
            <a:pPr marL="342900" indent="-342900" algn="l">
              <a:buFontTx/>
              <a:buChar char="•"/>
            </a:pPr>
            <a:r>
              <a:rPr lang="zh-CN" altLang="zh-CN" sz="2400" dirty="0">
                <a:latin typeface="Cambria" panose="02040503050406030204" pitchFamily="18" charset="0"/>
              </a:rPr>
              <a:t>When </a:t>
            </a:r>
            <a:r>
              <a:rPr lang="zh-CN" altLang="zh-CN" sz="2400" dirty="0">
                <a:latin typeface="Cambria" panose="02040503050406030204" pitchFamily="18" charset="0"/>
                <a:sym typeface="Courier" charset="0"/>
              </a:rPr>
              <a:t>cwnd &gt;= ssthresh</a:t>
            </a:r>
          </a:p>
          <a:p>
            <a:pPr marL="742950" lvl="1" indent="-285750" algn="l">
              <a:buFontTx/>
              <a:buChar char="–"/>
            </a:pPr>
            <a:r>
              <a:rPr lang="zh-CN" altLang="zh-CN" sz="2000" dirty="0">
                <a:latin typeface="Cambria" panose="02040503050406030204" pitchFamily="18" charset="0"/>
              </a:rPr>
              <a:t>Congestion Avoidance</a:t>
            </a:r>
          </a:p>
          <a:p>
            <a:pPr marL="742950" lvl="1" indent="-285750" algn="l">
              <a:buFontTx/>
              <a:buChar char="–"/>
            </a:pPr>
            <a:endParaRPr lang="zh-CN" altLang="zh-CN" sz="2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1677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1000"/>
                                        <p:tgtEl>
                                          <p:spTgt spid="125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5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" dur="1000"/>
                                        <p:tgtEl>
                                          <p:spTgt spid="125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5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1000"/>
                                        <p:tgtEl>
                                          <p:spTgt spid="125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5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1000"/>
                                        <p:tgtEl>
                                          <p:spTgt spid="125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5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" dur="1000"/>
                                        <p:tgtEl>
                                          <p:spTgt spid="1259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59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6" dur="1000"/>
                                        <p:tgtEl>
                                          <p:spTgt spid="1259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59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55" grpId="0" build="p" bldLvl="0" autoUpdateAnimBg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7CFE2-19FF-4E64-BC96-F8AC0BAECCC8}" type="slidenum">
              <a:rPr lang="zh-CN" altLang="zh-CN"/>
              <a:pPr/>
              <a:t>69</a:t>
            </a:fld>
            <a:endParaRPr lang="zh-CN" altLang="zh-CN"/>
          </a:p>
        </p:txBody>
      </p:sp>
      <p:sp>
        <p:nvSpPr>
          <p:cNvPr id="1310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565150"/>
            <a:ext cx="8229600" cy="990600"/>
          </a:xfrm>
          <a:noFill/>
          <a:ln/>
        </p:spPr>
        <p:txBody>
          <a:bodyPr>
            <a:normAutofit/>
          </a:bodyPr>
          <a:lstStyle/>
          <a:p>
            <a:r>
              <a:rPr lang="zh-CN" altLang="zh-CN" sz="3600" b="1" dirty="0">
                <a:solidFill>
                  <a:srgbClr val="133984"/>
                </a:solidFill>
                <a:latin typeface="Cambria" panose="02040503050406030204" pitchFamily="18" charset="0"/>
              </a:rPr>
              <a:t>AIMD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31963"/>
            <a:ext cx="8229600" cy="4937125"/>
          </a:xfrm>
          <a:noFill/>
          <a:ln/>
        </p:spPr>
        <p:txBody>
          <a:bodyPr/>
          <a:lstStyle/>
          <a:p>
            <a:r>
              <a:rPr lang="zh-CN" altLang="zh-CN" sz="2800" dirty="0">
                <a:solidFill>
                  <a:schemeClr val="tx1"/>
                </a:solidFill>
                <a:latin typeface="Cambria" panose="02040503050406030204" pitchFamily="18" charset="0"/>
              </a:rPr>
              <a:t>________ Increase ________ Decrease</a:t>
            </a:r>
          </a:p>
          <a:p>
            <a:endParaRPr lang="zh-CN" altLang="zh-CN" sz="280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r>
              <a:rPr lang="zh-CN" altLang="zh-CN" sz="2800" dirty="0">
                <a:solidFill>
                  <a:schemeClr val="tx1"/>
                </a:solidFill>
                <a:latin typeface="Cambria" panose="02040503050406030204" pitchFamily="18" charset="0"/>
              </a:rPr>
              <a:t>ACKs Received</a:t>
            </a:r>
          </a:p>
          <a:p>
            <a:pPr lvl="1"/>
            <a:r>
              <a:rPr lang="zh-CN" altLang="zh-CN" sz="2400" dirty="0">
                <a:solidFill>
                  <a:schemeClr val="tx1"/>
                </a:solidFill>
                <a:latin typeface="Cambria" panose="02040503050406030204" pitchFamily="18" charset="0"/>
              </a:rPr>
              <a:t>?</a:t>
            </a:r>
          </a:p>
          <a:p>
            <a:endParaRPr lang="zh-CN" altLang="zh-CN" sz="280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r>
              <a:rPr lang="zh-CN" altLang="zh-CN" sz="2800" dirty="0">
                <a:solidFill>
                  <a:schemeClr val="tx1"/>
                </a:solidFill>
                <a:latin typeface="Cambria" panose="02040503050406030204" pitchFamily="18" charset="0"/>
              </a:rPr>
              <a:t>Loss Event (non-timeout-detected loss) </a:t>
            </a:r>
          </a:p>
          <a:p>
            <a:pPr lvl="1"/>
            <a:r>
              <a:rPr lang="zh-CN" altLang="zh-CN" sz="2400" dirty="0">
                <a:solidFill>
                  <a:schemeClr val="tx1"/>
                </a:solidFill>
                <a:latin typeface="Cambria" panose="02040503050406030204" pitchFamily="18" charset="0"/>
              </a:rPr>
              <a:t>?</a:t>
            </a:r>
          </a:p>
          <a:p>
            <a:pPr lvl="1"/>
            <a:endParaRPr lang="zh-CN" altLang="zh-CN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31076" name="Rectangle 4"/>
          <p:cNvSpPr>
            <a:spLocks noChangeArrowheads="1"/>
          </p:cNvSpPr>
          <p:nvPr/>
        </p:nvSpPr>
        <p:spPr bwMode="auto">
          <a:xfrm>
            <a:off x="5108575" y="2155825"/>
            <a:ext cx="3838575" cy="294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</a:pPr>
            <a:endParaRPr lang="zh-CN" altLang="zh-CN">
              <a:solidFill>
                <a:srgbClr val="000000"/>
              </a:solidFill>
              <a:sym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88894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251519" y="1772816"/>
            <a:ext cx="8668329" cy="460008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33984"/>
                </a:solidFill>
                <a:latin typeface="Cambria" panose="02040503050406030204" pitchFamily="18" charset="0"/>
              </a:rPr>
              <a:t>Primitives that applications might call to transport data for a simple connection-oriented service:</a:t>
            </a:r>
          </a:p>
          <a:p>
            <a:pPr lvl="1"/>
            <a:r>
              <a:rPr lang="en-US" sz="2600" dirty="0">
                <a:latin typeface="Cambria" panose="02040503050406030204" pitchFamily="18" charset="0"/>
              </a:rPr>
              <a:t>Client calls </a:t>
            </a:r>
            <a:r>
              <a:rPr lang="en-US" cap="small" dirty="0"/>
              <a:t>connect, send, receive, disconnect</a:t>
            </a:r>
          </a:p>
          <a:p>
            <a:pPr lvl="1"/>
            <a:r>
              <a:rPr lang="en-US" sz="2600" dirty="0">
                <a:latin typeface="Cambria" panose="02040503050406030204" pitchFamily="18" charset="0"/>
              </a:rPr>
              <a:t>Server calls </a:t>
            </a:r>
            <a:r>
              <a:rPr lang="en-US" cap="small" dirty="0"/>
              <a:t>listen, receive, send, disconnect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67544" y="3933056"/>
            <a:ext cx="8263091" cy="2123269"/>
            <a:chOff x="440454" y="2917971"/>
            <a:chExt cx="8263091" cy="2123269"/>
          </a:xfrm>
        </p:grpSpPr>
        <p:pic>
          <p:nvPicPr>
            <p:cNvPr id="922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40454" y="2917971"/>
              <a:ext cx="8263091" cy="2123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2638404" y="3134900"/>
              <a:ext cx="86562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b="1" dirty="0"/>
                <a:t>Segment</a:t>
              </a:r>
            </a:p>
          </p:txBody>
        </p:sp>
      </p:grpSp>
      <p:sp>
        <p:nvSpPr>
          <p:cNvPr id="11" name="矩形 10"/>
          <p:cNvSpPr/>
          <p:nvPr/>
        </p:nvSpPr>
        <p:spPr>
          <a:xfrm>
            <a:off x="2667000" y="980728"/>
            <a:ext cx="4495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132584"/>
                </a:solidFill>
                <a:latin typeface="Cambria" panose="02040503050406030204" pitchFamily="18" charset="0"/>
              </a:rPr>
              <a:t>The Transport Layer</a:t>
            </a:r>
            <a:endParaRPr lang="zh-CN" altLang="en-US" sz="32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1513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1C2CA-E4C7-4222-8B1F-69B710293076}" type="slidenum">
              <a:rPr lang="zh-CN" altLang="zh-CN"/>
              <a:pPr/>
              <a:t>70</a:t>
            </a:fld>
            <a:endParaRPr lang="zh-CN" altLang="zh-CN"/>
          </a:p>
        </p:txBody>
      </p:sp>
      <p:pic>
        <p:nvPicPr>
          <p:cNvPr id="132098" name="Picture 6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38" y="1545109"/>
            <a:ext cx="9583738" cy="446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09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773832"/>
            <a:ext cx="7772400" cy="1143000"/>
          </a:xfrm>
          <a:noFill/>
          <a:ln/>
        </p:spPr>
        <p:txBody>
          <a:bodyPr>
            <a:normAutofit/>
          </a:bodyPr>
          <a:lstStyle/>
          <a:p>
            <a:r>
              <a:rPr lang="zh-CN" altLang="zh-CN" sz="3200" b="1" dirty="0">
                <a:solidFill>
                  <a:srgbClr val="133984"/>
                </a:solidFill>
                <a:latin typeface="Cambria" panose="02040503050406030204" pitchFamily="18" charset="0"/>
              </a:rPr>
              <a:t>Popular “Flavors” of TCP</a:t>
            </a:r>
          </a:p>
        </p:txBody>
      </p:sp>
      <p:sp>
        <p:nvSpPr>
          <p:cNvPr id="132100" name="Text Box 11"/>
          <p:cNvSpPr>
            <a:spLocks noChangeArrowheads="1"/>
          </p:cNvSpPr>
          <p:nvPr/>
        </p:nvSpPr>
        <p:spPr bwMode="auto">
          <a:xfrm>
            <a:off x="3166863" y="4404196"/>
            <a:ext cx="19335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>
                <a:solidFill>
                  <a:srgbClr val="292929"/>
                </a:solidFill>
                <a:latin typeface="Cambria" panose="02040503050406030204" pitchFamily="18" charset="0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TCP Tahoe</a:t>
            </a:r>
            <a:endParaRPr lang="zh-CN" altLang="en-US" sz="2400">
              <a:latin typeface="Cambria" panose="02040503050406030204" pitchFamily="18" charset="0"/>
            </a:endParaRPr>
          </a:p>
        </p:txBody>
      </p:sp>
      <p:sp>
        <p:nvSpPr>
          <p:cNvPr id="132101" name="Text Box 12"/>
          <p:cNvSpPr>
            <a:spLocks noChangeArrowheads="1"/>
          </p:cNvSpPr>
          <p:nvPr/>
        </p:nvSpPr>
        <p:spPr bwMode="auto">
          <a:xfrm>
            <a:off x="5637013" y="2164234"/>
            <a:ext cx="19335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>
                <a:solidFill>
                  <a:srgbClr val="292929"/>
                </a:solidFill>
                <a:latin typeface="Cambria" panose="02040503050406030204" pitchFamily="18" charset="0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TCP Reno</a:t>
            </a:r>
            <a:endParaRPr lang="zh-CN" altLang="en-US" sz="2400">
              <a:latin typeface="Cambria" panose="02040503050406030204" pitchFamily="18" charset="0"/>
            </a:endParaRPr>
          </a:p>
        </p:txBody>
      </p:sp>
      <p:sp>
        <p:nvSpPr>
          <p:cNvPr id="132102" name="Text Box 13"/>
          <p:cNvSpPr>
            <a:spLocks noChangeArrowheads="1"/>
          </p:cNvSpPr>
          <p:nvPr/>
        </p:nvSpPr>
        <p:spPr bwMode="auto">
          <a:xfrm>
            <a:off x="2706488" y="5631334"/>
            <a:ext cx="4484688" cy="461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2400">
                <a:solidFill>
                  <a:srgbClr val="292929"/>
                </a:solidFill>
                <a:latin typeface="Cambria" panose="02040503050406030204" pitchFamily="18" charset="0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Transmission Round</a:t>
            </a:r>
            <a:endParaRPr lang="en-US" altLang="zh-CN" sz="2400">
              <a:latin typeface="Cambria" panose="02040503050406030204" pitchFamily="18" charset="0"/>
            </a:endParaRPr>
          </a:p>
        </p:txBody>
      </p:sp>
      <p:sp>
        <p:nvSpPr>
          <p:cNvPr id="132103" name="Text Box 14"/>
          <p:cNvSpPr>
            <a:spLocks noChangeArrowheads="1"/>
          </p:cNvSpPr>
          <p:nvPr/>
        </p:nvSpPr>
        <p:spPr bwMode="auto">
          <a:xfrm rot="16200000">
            <a:off x="-133549" y="3232621"/>
            <a:ext cx="2876550" cy="7080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000" b="1">
                <a:solidFill>
                  <a:srgbClr val="292929"/>
                </a:solidFill>
                <a:latin typeface="Cambria" panose="02040503050406030204" pitchFamily="18" charset="0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cwnd </a:t>
            </a:r>
            <a:r>
              <a:rPr lang="en-US" altLang="zh-CN" sz="2000">
                <a:solidFill>
                  <a:srgbClr val="292929"/>
                </a:solidFill>
                <a:latin typeface="Cambria" panose="02040503050406030204" pitchFamily="18" charset="0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window size </a:t>
            </a:r>
            <a:endParaRPr lang="zh-CN" altLang="en-US" sz="2000">
              <a:solidFill>
                <a:srgbClr val="292929"/>
              </a:solidFill>
              <a:latin typeface="Cambria" panose="02040503050406030204" pitchFamily="18" charset="0"/>
              <a:ea typeface="Arial Unicode MS" panose="020B0604020202020204" pitchFamily="34" charset="-122"/>
              <a:cs typeface="Arial Unicode MS" panose="020B0604020202020204" pitchFamily="34" charset="-122"/>
              <a:sym typeface="Arial Unicode MS" panose="020B0604020202020204" pitchFamily="34" charset="-122"/>
            </a:endParaRPr>
          </a:p>
          <a:p>
            <a:r>
              <a:rPr lang="en-US" altLang="zh-CN" sz="2000">
                <a:solidFill>
                  <a:srgbClr val="292929"/>
                </a:solidFill>
                <a:latin typeface="Cambria" panose="02040503050406030204" pitchFamily="18" charset="0"/>
                <a:ea typeface="Arial Unicode MS" panose="020B0604020202020204" pitchFamily="34" charset="-122"/>
                <a:cs typeface="Arial Unicode MS" panose="020B0604020202020204" pitchFamily="34" charset="-122"/>
                <a:sym typeface="Arial Unicode MS" panose="020B0604020202020204" pitchFamily="34" charset="-122"/>
              </a:rPr>
              <a:t>(in segments)</a:t>
            </a:r>
            <a:endParaRPr lang="zh-CN" altLang="en-US" sz="2400">
              <a:latin typeface="Cambria" panose="02040503050406030204" pitchFamily="18" charset="0"/>
            </a:endParaRPr>
          </a:p>
        </p:txBody>
      </p:sp>
      <p:sp>
        <p:nvSpPr>
          <p:cNvPr id="132104" name="Line 15"/>
          <p:cNvSpPr>
            <a:spLocks noChangeShapeType="1"/>
          </p:cNvSpPr>
          <p:nvPr/>
        </p:nvSpPr>
        <p:spPr bwMode="auto">
          <a:xfrm>
            <a:off x="4982963" y="2588096"/>
            <a:ext cx="361950" cy="1265238"/>
          </a:xfrm>
          <a:prstGeom prst="line">
            <a:avLst/>
          </a:prstGeom>
          <a:noFill/>
          <a:ln w="1905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zh-CN" sz="2400">
              <a:solidFill>
                <a:srgbClr val="000000"/>
              </a:solidFill>
              <a:latin typeface="Cambria" panose="02040503050406030204" pitchFamily="18" charset="0"/>
              <a:sym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257502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C243E5B-309D-426C-9525-73DA4D597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" y="0"/>
            <a:ext cx="91240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6958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C175447-7C1C-4385-9FD6-ADB3FC2A8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166"/>
            <a:ext cx="9144000" cy="419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155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341770D-9370-49E7-854A-9B39032EB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2765"/>
            <a:ext cx="9144000" cy="577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0283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53E417F-8FD2-4BEF-888D-E97899453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8294"/>
            <a:ext cx="9144000" cy="574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398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2ECAFB7-A4FC-43C1-A8DA-80011B0C7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7388"/>
            <a:ext cx="9144000" cy="572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256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216024" y="1628800"/>
            <a:ext cx="8676456" cy="460008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133984"/>
                </a:solidFill>
                <a:latin typeface="Cambria" panose="02040503050406030204" pitchFamily="18" charset="0"/>
              </a:rPr>
              <a:t>Berkeley Sockets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33984"/>
                </a:solidFill>
                <a:latin typeface="Cambria" panose="02040503050406030204" pitchFamily="18" charset="0"/>
              </a:rPr>
              <a:t>Very widely used primitives started with TCP on </a:t>
            </a:r>
            <a:r>
              <a:rPr lang="en-US" sz="2800" dirty="0" err="1">
                <a:solidFill>
                  <a:srgbClr val="133984"/>
                </a:solidFill>
                <a:latin typeface="Cambria" panose="02040503050406030204" pitchFamily="18" charset="0"/>
              </a:rPr>
              <a:t>unix</a:t>
            </a:r>
            <a:endParaRPr lang="en-US" sz="2800" dirty="0">
              <a:solidFill>
                <a:srgbClr val="133984"/>
              </a:solidFill>
              <a:latin typeface="Cambria" panose="02040503050406030204" pitchFamily="18" charset="0"/>
            </a:endParaRPr>
          </a:p>
          <a:p>
            <a:pPr lvl="1"/>
            <a:r>
              <a:rPr lang="en-US" sz="2600" dirty="0">
                <a:latin typeface="Cambria" panose="02040503050406030204" pitchFamily="18" charset="0"/>
              </a:rPr>
              <a:t>Notion of “sockets” as transport endpoints</a:t>
            </a:r>
          </a:p>
          <a:p>
            <a:pPr lvl="1"/>
            <a:r>
              <a:rPr lang="en-US" sz="2600" dirty="0">
                <a:latin typeface="Cambria" panose="02040503050406030204" pitchFamily="18" charset="0"/>
              </a:rPr>
              <a:t>Like simple set plus </a:t>
            </a:r>
            <a:r>
              <a:rPr lang="en-US" cap="small" dirty="0"/>
              <a:t>socket, bind, </a:t>
            </a:r>
            <a:r>
              <a:rPr lang="en-US" sz="2600" dirty="0">
                <a:latin typeface="Cambria" panose="02040503050406030204" pitchFamily="18" charset="0"/>
              </a:rPr>
              <a:t>and</a:t>
            </a:r>
            <a:r>
              <a:rPr lang="en-US" cap="small" dirty="0"/>
              <a:t> accept</a:t>
            </a:r>
          </a:p>
          <a:p>
            <a:pPr lvl="1">
              <a:buNone/>
            </a:pPr>
            <a:endParaRPr lang="en-US" cap="small" dirty="0"/>
          </a:p>
        </p:txBody>
      </p:sp>
      <p:pic>
        <p:nvPicPr>
          <p:cNvPr id="1229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0555" y="3645024"/>
            <a:ext cx="6894871" cy="2932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2667000" y="980728"/>
            <a:ext cx="4495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132584"/>
                </a:solidFill>
                <a:latin typeface="Cambria" panose="02040503050406030204" pitchFamily="18" charset="0"/>
              </a:rPr>
              <a:t>The Transport Layer</a:t>
            </a:r>
            <a:endParaRPr lang="zh-CN" altLang="en-US" sz="32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769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19200" y="2298918"/>
            <a:ext cx="6629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 algn="l"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C00000"/>
                </a:solidFill>
                <a:latin typeface="Cambria" panose="02040503050406030204" pitchFamily="18" charset="0"/>
              </a:rPr>
              <a:t>Transport Service</a:t>
            </a:r>
          </a:p>
          <a:p>
            <a:pPr marL="914400" lvl="1" indent="-457200" algn="l"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C00000"/>
                </a:solidFill>
                <a:latin typeface="Cambria" panose="02040503050406030204" pitchFamily="18" charset="0"/>
              </a:rPr>
              <a:t>Elements of Transport Protocols </a:t>
            </a:r>
          </a:p>
          <a:p>
            <a:pPr marL="914400" lvl="1" indent="-457200" algn="l"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12357C"/>
                </a:solidFill>
                <a:latin typeface="Cambria" panose="02040503050406030204" pitchFamily="18" charset="0"/>
              </a:rPr>
              <a:t>Internet Protocols – UDP </a:t>
            </a:r>
          </a:p>
          <a:p>
            <a:pPr marL="914400" lvl="1" indent="-457200" algn="l"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12357C"/>
                </a:solidFill>
                <a:latin typeface="Cambria" panose="02040503050406030204" pitchFamily="18" charset="0"/>
              </a:rPr>
              <a:t>Internet Protocols – TCP</a:t>
            </a:r>
          </a:p>
          <a:p>
            <a:pPr marL="914400" lvl="1" indent="-457200" algn="l"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12357C"/>
                </a:solidFill>
                <a:latin typeface="Cambria" panose="02040503050406030204" pitchFamily="18" charset="0"/>
              </a:rPr>
              <a:t>Congestion Control</a:t>
            </a:r>
          </a:p>
          <a:p>
            <a:pPr marL="914400" lvl="1" indent="-457200" algn="l">
              <a:buFont typeface="Wingdings" panose="05000000000000000000" pitchFamily="2" charset="2"/>
              <a:buChar char="n"/>
            </a:pPr>
            <a:endParaRPr lang="en-US" altLang="zh-CN" sz="2800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543300" y="1350295"/>
            <a:ext cx="25527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132584"/>
                </a:solidFill>
                <a:latin typeface="Cambria" panose="02040503050406030204" pitchFamily="18" charset="0"/>
              </a:rPr>
              <a:t>Contents</a:t>
            </a:r>
            <a:endParaRPr lang="zh-CN" altLang="en-US" sz="32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213672"/>
      </p:ext>
    </p:extLst>
  </p:cSld>
  <p:clrMapOvr>
    <a:masterClrMapping/>
  </p:clrMapOvr>
</p:sld>
</file>

<file path=ppt/theme/theme1.xml><?xml version="1.0" encoding="utf-8"?>
<a:theme xmlns:a="http://schemas.openxmlformats.org/drawingml/2006/main" name="1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华文新魏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2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22625</TotalTime>
  <Words>2351</Words>
  <Application>Microsoft Office PowerPoint</Application>
  <PresentationFormat>全屏显示(4:3)</PresentationFormat>
  <Paragraphs>467</Paragraphs>
  <Slides>75</Slides>
  <Notes>36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75</vt:i4>
      </vt:variant>
    </vt:vector>
  </HeadingPairs>
  <TitlesOfParts>
    <vt:vector size="84" baseType="lpstr">
      <vt:lpstr>ZapfDingbats</vt:lpstr>
      <vt:lpstr>Arial</vt:lpstr>
      <vt:lpstr>Calibri</vt:lpstr>
      <vt:lpstr>Cambria</vt:lpstr>
      <vt:lpstr>Gill Sans MT</vt:lpstr>
      <vt:lpstr>Times New Roman</vt:lpstr>
      <vt:lpstr>Wingdings</vt:lpstr>
      <vt:lpstr>1_自定义设计方案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Connection Establishment</vt:lpstr>
      <vt:lpstr>Connection Release</vt:lpstr>
      <vt:lpstr>Error Control and Flow Control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RPC (Remote Procedure Call)</vt:lpstr>
      <vt:lpstr>Real-Time Transport</vt:lpstr>
      <vt:lpstr>Real-Time Transport</vt:lpstr>
      <vt:lpstr>Real-Time Transport</vt:lpstr>
      <vt:lpstr>rdt3.0: stop-and-wait operation</vt:lpstr>
      <vt:lpstr>Pipelined Protocols</vt:lpstr>
      <vt:lpstr>Pipelining: Increased Utilization</vt:lpstr>
      <vt:lpstr>PowerPoint 演示文稿</vt:lpstr>
      <vt:lpstr>Pipelining Protocols: Overview</vt:lpstr>
      <vt:lpstr>Go-Back-N</vt:lpstr>
      <vt:lpstr>GBN</vt:lpstr>
      <vt:lpstr>Selective Repeat</vt:lpstr>
      <vt:lpstr>SR: Sender</vt:lpstr>
      <vt:lpstr>SR: Receiver</vt:lpstr>
      <vt:lpstr>Selective Repeat</vt:lpstr>
      <vt:lpstr>PowerPoint 演示文稿</vt:lpstr>
      <vt:lpstr>The TCP Service Model</vt:lpstr>
      <vt:lpstr>The TCP Service Model</vt:lpstr>
      <vt:lpstr>The TCP Segment Header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TCP: Lost ACK</vt:lpstr>
      <vt:lpstr>TCP: Premature Timeout</vt:lpstr>
      <vt:lpstr>TCP: Cumulative ACK</vt:lpstr>
      <vt:lpstr>TCP ACK Generation</vt:lpstr>
      <vt:lpstr>PowerPoint 演示文稿</vt:lpstr>
      <vt:lpstr>PowerPoint 演示文稿</vt:lpstr>
      <vt:lpstr>TCP Fast Retransmit</vt:lpstr>
      <vt:lpstr>PowerPoint 演示文稿</vt:lpstr>
      <vt:lpstr>TCP Slow Start</vt:lpstr>
      <vt:lpstr>TCP Slow Start</vt:lpstr>
      <vt:lpstr>AIMD</vt:lpstr>
      <vt:lpstr>Popular “Flavors” of TCP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ShoppingCHE</dc:creator>
  <cp:lastModifiedBy>陈 俊哲</cp:lastModifiedBy>
  <cp:revision>2934</cp:revision>
  <cp:lastPrinted>1601-01-01T00:00:00Z</cp:lastPrinted>
  <dcterms:created xsi:type="dcterms:W3CDTF">1601-01-01T00:00:00Z</dcterms:created>
  <dcterms:modified xsi:type="dcterms:W3CDTF">2022-01-03T13:03:40Z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